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9" r:id="rId1"/>
  </p:sldMasterIdLst>
  <p:notesMasterIdLst>
    <p:notesMasterId r:id="rId14"/>
  </p:notesMasterIdLst>
  <p:handoutMasterIdLst>
    <p:handoutMasterId r:id="rId15"/>
  </p:handoutMasterIdLst>
  <p:sldIdLst>
    <p:sldId id="256" r:id="rId2"/>
    <p:sldId id="258" r:id="rId3"/>
    <p:sldId id="259" r:id="rId4"/>
    <p:sldId id="260" r:id="rId5"/>
    <p:sldId id="261" r:id="rId6"/>
    <p:sldId id="271" r:id="rId7"/>
    <p:sldId id="268" r:id="rId8"/>
    <p:sldId id="262" r:id="rId9"/>
    <p:sldId id="272" r:id="rId10"/>
    <p:sldId id="273" r:id="rId11"/>
    <p:sldId id="269" r:id="rId12"/>
    <p:sldId id="274" r:id="rId13"/>
  </p:sldIdLst>
  <p:sldSz cx="9144000" cy="6858000" type="screen4x3"/>
  <p:notesSz cx="6797675" cy="9928225"/>
  <p:defaultTextStyle>
    <a:defPPr>
      <a:defRPr lang="en-GB"/>
    </a:defPPr>
    <a:lvl1pPr algn="l" rtl="0" eaLnBrk="0" fontAlgn="base" hangingPunct="0">
      <a:spcBef>
        <a:spcPct val="0"/>
      </a:spcBef>
      <a:spcAft>
        <a:spcPct val="0"/>
      </a:spcAft>
      <a:defRPr sz="1400" kern="1200">
        <a:solidFill>
          <a:schemeClr val="tx1"/>
        </a:solidFill>
        <a:latin typeface="Times" charset="0"/>
        <a:ea typeface="+mn-ea"/>
        <a:cs typeface="+mn-cs"/>
      </a:defRPr>
    </a:lvl1pPr>
    <a:lvl2pPr marL="457200" algn="l" rtl="0" eaLnBrk="0" fontAlgn="base" hangingPunct="0">
      <a:spcBef>
        <a:spcPct val="0"/>
      </a:spcBef>
      <a:spcAft>
        <a:spcPct val="0"/>
      </a:spcAft>
      <a:defRPr sz="1400" kern="1200">
        <a:solidFill>
          <a:schemeClr val="tx1"/>
        </a:solidFill>
        <a:latin typeface="Times" charset="0"/>
        <a:ea typeface="+mn-ea"/>
        <a:cs typeface="+mn-cs"/>
      </a:defRPr>
    </a:lvl2pPr>
    <a:lvl3pPr marL="914400" algn="l" rtl="0" eaLnBrk="0" fontAlgn="base" hangingPunct="0">
      <a:spcBef>
        <a:spcPct val="0"/>
      </a:spcBef>
      <a:spcAft>
        <a:spcPct val="0"/>
      </a:spcAft>
      <a:defRPr sz="1400" kern="1200">
        <a:solidFill>
          <a:schemeClr val="tx1"/>
        </a:solidFill>
        <a:latin typeface="Times" charset="0"/>
        <a:ea typeface="+mn-ea"/>
        <a:cs typeface="+mn-cs"/>
      </a:defRPr>
    </a:lvl3pPr>
    <a:lvl4pPr marL="1371600" algn="l" rtl="0" eaLnBrk="0" fontAlgn="base" hangingPunct="0">
      <a:spcBef>
        <a:spcPct val="0"/>
      </a:spcBef>
      <a:spcAft>
        <a:spcPct val="0"/>
      </a:spcAft>
      <a:defRPr sz="1400" kern="1200">
        <a:solidFill>
          <a:schemeClr val="tx1"/>
        </a:solidFill>
        <a:latin typeface="Times" charset="0"/>
        <a:ea typeface="+mn-ea"/>
        <a:cs typeface="+mn-cs"/>
      </a:defRPr>
    </a:lvl4pPr>
    <a:lvl5pPr marL="1828800" algn="l" rtl="0" eaLnBrk="0" fontAlgn="base" hangingPunct="0">
      <a:spcBef>
        <a:spcPct val="0"/>
      </a:spcBef>
      <a:spcAft>
        <a:spcPct val="0"/>
      </a:spcAft>
      <a:defRPr sz="1400" kern="1200">
        <a:solidFill>
          <a:schemeClr val="tx1"/>
        </a:solidFill>
        <a:latin typeface="Times" charset="0"/>
        <a:ea typeface="+mn-ea"/>
        <a:cs typeface="+mn-cs"/>
      </a:defRPr>
    </a:lvl5pPr>
    <a:lvl6pPr marL="2286000" algn="l" defTabSz="914400" rtl="0" eaLnBrk="1" latinLnBrk="0" hangingPunct="1">
      <a:defRPr sz="1400" kern="1200">
        <a:solidFill>
          <a:schemeClr val="tx1"/>
        </a:solidFill>
        <a:latin typeface="Times" charset="0"/>
        <a:ea typeface="+mn-ea"/>
        <a:cs typeface="+mn-cs"/>
      </a:defRPr>
    </a:lvl6pPr>
    <a:lvl7pPr marL="2743200" algn="l" defTabSz="914400" rtl="0" eaLnBrk="1" latinLnBrk="0" hangingPunct="1">
      <a:defRPr sz="1400" kern="1200">
        <a:solidFill>
          <a:schemeClr val="tx1"/>
        </a:solidFill>
        <a:latin typeface="Times" charset="0"/>
        <a:ea typeface="+mn-ea"/>
        <a:cs typeface="+mn-cs"/>
      </a:defRPr>
    </a:lvl7pPr>
    <a:lvl8pPr marL="3200400" algn="l" defTabSz="914400" rtl="0" eaLnBrk="1" latinLnBrk="0" hangingPunct="1">
      <a:defRPr sz="1400" kern="1200">
        <a:solidFill>
          <a:schemeClr val="tx1"/>
        </a:solidFill>
        <a:latin typeface="Times" charset="0"/>
        <a:ea typeface="+mn-ea"/>
        <a:cs typeface="+mn-cs"/>
      </a:defRPr>
    </a:lvl8pPr>
    <a:lvl9pPr marL="3657600" algn="l" defTabSz="914400" rtl="0" eaLnBrk="1" latinLnBrk="0" hangingPunct="1">
      <a:defRPr sz="1400" kern="1200">
        <a:solidFill>
          <a:schemeClr val="tx1"/>
        </a:solidFill>
        <a:latin typeface="Times" charset="0"/>
        <a:ea typeface="+mn-ea"/>
        <a:cs typeface="+mn-cs"/>
      </a:defRPr>
    </a:lvl9pPr>
  </p:defaultTextStyle>
  <p:extLst>
    <p:ext uri="{521415D9-36F7-43E2-AB2F-B90AF26B5E84}">
      <p14:sectionLst xmlns="" xmlns:p14="http://schemas.microsoft.com/office/powerpoint/2010/main">
        <p14:section name="Default Section" id="{0C7C4B01-9E64-4E68-AB9F-B66564DC9712}">
          <p14:sldIdLst>
            <p14:sldId id="256"/>
            <p14:sldId id="258"/>
            <p14:sldId id="259"/>
            <p14:sldId id="260"/>
            <p14:sldId id="261"/>
            <p14:sldId id="271"/>
            <p14:sldId id="268"/>
            <p14:sldId id="262"/>
            <p14:sldId id="272"/>
            <p14:sldId id="273"/>
            <p14:sldId id="26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46464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2473" autoAdjust="0"/>
  </p:normalViewPr>
  <p:slideViewPr>
    <p:cSldViewPr>
      <p:cViewPr varScale="1">
        <p:scale>
          <a:sx n="67" d="100"/>
          <a:sy n="67" d="100"/>
        </p:scale>
        <p:origin x="-1476" y="-108"/>
      </p:cViewPr>
      <p:guideLst>
        <p:guide orient="horz" pos="2160"/>
        <p:guide pos="2880"/>
      </p:guideLst>
    </p:cSldViewPr>
  </p:slideViewPr>
  <p:outlineViewPr>
    <p:cViewPr>
      <p:scale>
        <a:sx n="33" d="100"/>
        <a:sy n="33" d="100"/>
      </p:scale>
      <p:origin x="36" y="225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8C715CBA-1C41-4F96-AB7C-A5CBB5699C86}" type="datetimeFigureOut">
              <a:rPr lang="en-GB" smtClean="0"/>
              <a:pPr/>
              <a:t>29/04/2013</a:t>
            </a:fld>
            <a:endParaRPr lang="en-GB"/>
          </a:p>
        </p:txBody>
      </p:sp>
      <p:sp>
        <p:nvSpPr>
          <p:cNvPr id="4" name="Footer Placeholder 3"/>
          <p:cNvSpPr>
            <a:spLocks noGrp="1"/>
          </p:cNvSpPr>
          <p:nvPr>
            <p:ph type="ftr" sz="quarter" idx="2"/>
          </p:nvPr>
        </p:nvSpPr>
        <p:spPr>
          <a:xfrm>
            <a:off x="0" y="9430092"/>
            <a:ext cx="2945659"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2"/>
            <a:ext cx="2945659" cy="496411"/>
          </a:xfrm>
          <a:prstGeom prst="rect">
            <a:avLst/>
          </a:prstGeom>
        </p:spPr>
        <p:txBody>
          <a:bodyPr vert="horz" lIns="91440" tIns="45720" rIns="91440" bIns="45720" rtlCol="0" anchor="b"/>
          <a:lstStyle>
            <a:lvl1pPr algn="r">
              <a:defRPr sz="1200"/>
            </a:lvl1pPr>
          </a:lstStyle>
          <a:p>
            <a:fld id="{B1CEBF97-4130-47B1-B325-E130D5CBBBD5}" type="slidenum">
              <a:rPr lang="en-GB" smtClean="0"/>
              <a:pPr/>
              <a:t>‹#›</a:t>
            </a:fld>
            <a:endParaRPr lang="en-GB"/>
          </a:p>
        </p:txBody>
      </p:sp>
    </p:spTree>
    <p:extLst>
      <p:ext uri="{BB962C8B-B14F-4D97-AF65-F5344CB8AC3E}">
        <p14:creationId xmlns="" xmlns:p14="http://schemas.microsoft.com/office/powerpoint/2010/main" val="16212702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5CF77BB-4FF1-49E8-A0FA-98AE0530F01A}" type="datetimeFigureOut">
              <a:rPr lang="en-GB" smtClean="0"/>
              <a:pPr/>
              <a:t>29/04/2013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C6A7144-91B0-4E96-859C-9B1989985528}" type="slidenum">
              <a:rPr lang="en-GB" smtClean="0"/>
              <a:pPr/>
              <a:t>‹#›</a:t>
            </a:fld>
            <a:endParaRPr lang="en-GB"/>
          </a:p>
        </p:txBody>
      </p:sp>
    </p:spTree>
    <p:extLst>
      <p:ext uri="{BB962C8B-B14F-4D97-AF65-F5344CB8AC3E}">
        <p14:creationId xmlns="" xmlns:p14="http://schemas.microsoft.com/office/powerpoint/2010/main" val="1903972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31B5A35-8D5B-4DAD-90C4-5124D49E696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7DD62E51-C2B2-45C8-9CC6-0D8079EFD00D}"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883970A8-F12D-4120-B96B-77EDA609FD19}"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649D0A1-80A4-46D0-B450-D896A7832D89}"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058390DD-8FB2-4804-A625-52E173E139B1}"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740352A2-4E25-4C12-83DA-2EBD5AD10B00}"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AD9924FF-D041-458F-8066-661BBE05D04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F1101600-3E48-4DFC-8721-63C677ACD69A}"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761CF40-9B88-4A2B-8082-33680680DCAA}"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B656F13-8F22-4344-AD80-39ACA73EC8F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4365E3E-4683-4BB5-A83A-2BB954B6BEFB}"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C3B9755-FA11-429B-97A7-606DD2E67969}"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Rectangle 7"/>
          <p:cNvSpPr>
            <a:spLocks noGrp="1" noChangeArrowheads="1"/>
          </p:cNvSpPr>
          <p:nvPr>
            <p:ph type="ctrTitle"/>
          </p:nvPr>
        </p:nvSpPr>
        <p:spPr>
          <a:xfrm>
            <a:off x="838200" y="908720"/>
            <a:ext cx="7620000" cy="1512168"/>
          </a:xfrm>
        </p:spPr>
        <p:txBody>
          <a:bodyPr>
            <a:noAutofit/>
          </a:bodyPr>
          <a:lstStyle/>
          <a:p>
            <a:r>
              <a:rPr lang="en-GB" sz="2000" dirty="0" smtClean="0"/>
              <a:t> </a:t>
            </a:r>
            <a:r>
              <a:rPr lang="en-GB" sz="2400" dirty="0">
                <a:solidFill>
                  <a:schemeClr val="tx2"/>
                </a:solidFill>
              </a:rPr>
              <a:t/>
            </a:r>
            <a:br>
              <a:rPr lang="en-GB" sz="2400" dirty="0">
                <a:solidFill>
                  <a:schemeClr val="tx2"/>
                </a:solidFill>
              </a:rPr>
            </a:br>
            <a:r>
              <a:rPr lang="en-GB" sz="2400" dirty="0" smtClean="0">
                <a:solidFill>
                  <a:schemeClr val="tx2"/>
                </a:solidFill>
              </a:rPr>
              <a:t>Understanding integration and fragmentation in Europe: The doctoral programme in European studies at the London School of Economics</a:t>
            </a:r>
            <a:endParaRPr lang="en-GB" sz="2400" b="1" dirty="0"/>
          </a:p>
        </p:txBody>
      </p:sp>
      <p:sp>
        <p:nvSpPr>
          <p:cNvPr id="2056" name="Rectangle 8"/>
          <p:cNvSpPr>
            <a:spLocks noGrp="1" noChangeArrowheads="1"/>
          </p:cNvSpPr>
          <p:nvPr>
            <p:ph type="subTitle" idx="1"/>
          </p:nvPr>
        </p:nvSpPr>
        <p:spPr>
          <a:xfrm>
            <a:off x="179512" y="2348880"/>
            <a:ext cx="8712968" cy="2232248"/>
          </a:xfrm>
        </p:spPr>
        <p:txBody>
          <a:bodyPr>
            <a:normAutofit fontScale="40000" lnSpcReduction="20000"/>
          </a:bodyPr>
          <a:lstStyle/>
          <a:p>
            <a:endParaRPr lang="en-GB" sz="1600" dirty="0" smtClean="0">
              <a:latin typeface="Arial" charset="0"/>
            </a:endParaRPr>
          </a:p>
          <a:p>
            <a:endParaRPr lang="en-GB" sz="4000" dirty="0" smtClean="0">
              <a:latin typeface="Arial" charset="0"/>
            </a:endParaRPr>
          </a:p>
          <a:p>
            <a:r>
              <a:rPr lang="en-GB" sz="4000" dirty="0" smtClean="0"/>
              <a:t>M</a:t>
            </a:r>
            <a:r>
              <a:rPr lang="vi-VN" sz="4000" dirty="0" smtClean="0"/>
              <a:t>ă</a:t>
            </a:r>
            <a:r>
              <a:rPr lang="en-GB" sz="4000" dirty="0" smtClean="0"/>
              <a:t>d</a:t>
            </a:r>
            <a:r>
              <a:rPr lang="vi-VN" sz="4000" dirty="0" smtClean="0"/>
              <a:t>ă</a:t>
            </a:r>
            <a:r>
              <a:rPr lang="en-GB" sz="4000" dirty="0" err="1" smtClean="0"/>
              <a:t>lina</a:t>
            </a:r>
            <a:r>
              <a:rPr lang="en-GB" sz="4000" dirty="0" smtClean="0"/>
              <a:t> </a:t>
            </a:r>
            <a:r>
              <a:rPr lang="en-GB" sz="4000" dirty="0" err="1" smtClean="0"/>
              <a:t>Dobrescu</a:t>
            </a:r>
            <a:endParaRPr lang="en-GB" sz="4000" dirty="0" smtClean="0"/>
          </a:p>
          <a:p>
            <a:r>
              <a:rPr lang="en-GB" sz="4000" dirty="0" smtClean="0"/>
              <a:t>European Institute, LSE</a:t>
            </a:r>
          </a:p>
          <a:p>
            <a:endParaRPr lang="en-GB" sz="2900" dirty="0"/>
          </a:p>
          <a:p>
            <a:endParaRPr lang="en-GB" sz="2900" dirty="0"/>
          </a:p>
          <a:p>
            <a:r>
              <a:rPr lang="en-GB" sz="4000" dirty="0" smtClean="0"/>
              <a:t>1 May 2013</a:t>
            </a:r>
          </a:p>
          <a:p>
            <a:endParaRPr lang="en-GB" sz="4000" dirty="0"/>
          </a:p>
          <a:p>
            <a:endParaRPr lang="en-GB" sz="2900" dirty="0"/>
          </a:p>
          <a:p>
            <a:r>
              <a:rPr lang="en-GB" sz="2900" dirty="0" smtClean="0"/>
              <a:t> </a:t>
            </a:r>
          </a:p>
          <a:p>
            <a:endParaRPr lang="en-GB" sz="2900" dirty="0" smtClean="0"/>
          </a:p>
          <a:p>
            <a:endParaRPr lang="en-GB" sz="1700" dirty="0"/>
          </a:p>
        </p:txBody>
      </p:sp>
      <p:pic>
        <p:nvPicPr>
          <p:cNvPr id="2057" name="Picture 9"/>
          <p:cNvPicPr>
            <a:picLocks noChangeAspect="1" noChangeArrowheads="1"/>
          </p:cNvPicPr>
          <p:nvPr/>
        </p:nvPicPr>
        <p:blipFill>
          <a:blip r:embed="rId2" cstate="print"/>
          <a:srcRect/>
          <a:stretch>
            <a:fillRect/>
          </a:stretch>
        </p:blipFill>
        <p:spPr bwMode="auto">
          <a:xfrm>
            <a:off x="4114800" y="4800600"/>
            <a:ext cx="984250" cy="98425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143000" y="1412776"/>
            <a:ext cx="7772400" cy="4392488"/>
          </a:xfrm>
        </p:spPr>
        <p:txBody>
          <a:bodyPr>
            <a:normAutofit/>
          </a:bodyPr>
          <a:lstStyle/>
          <a:p>
            <a:pPr lvl="0" algn="just">
              <a:buClr>
                <a:srgbClr val="ED181E"/>
              </a:buClr>
              <a:buSzPct val="70000"/>
              <a:buFont typeface="Wingdings" pitchFamily="2" charset="2"/>
              <a:buChar char="q"/>
            </a:pPr>
            <a:endParaRPr lang="en-GB" sz="1800" dirty="0" smtClean="0"/>
          </a:p>
          <a:p>
            <a:pPr lvl="0" algn="just">
              <a:buClr>
                <a:srgbClr val="ED181E"/>
              </a:buClr>
              <a:buSzPct val="70000"/>
              <a:buFont typeface="Wingdings" pitchFamily="2" charset="2"/>
              <a:buChar char="q"/>
            </a:pPr>
            <a:r>
              <a:rPr lang="en-GB" sz="1800" dirty="0" smtClean="0"/>
              <a:t>Created in 1991 to be a primary focus for the inter-disciplinary study of processes of integration and fragmentation within Europe</a:t>
            </a:r>
            <a:endParaRPr lang="en-GB" sz="1800" dirty="0" smtClean="0">
              <a:solidFill>
                <a:srgbClr val="464646"/>
              </a:solidFill>
              <a:latin typeface="Arial" charset="0"/>
            </a:endParaRPr>
          </a:p>
          <a:p>
            <a:pPr lvl="0" algn="just">
              <a:buClr>
                <a:srgbClr val="ED181E"/>
              </a:buClr>
              <a:buSzPct val="70000"/>
              <a:buFont typeface="Wingdings" pitchFamily="2" charset="2"/>
              <a:buChar char="q"/>
            </a:pPr>
            <a:r>
              <a:rPr lang="en-GB" sz="1800" dirty="0" smtClean="0"/>
              <a:t>Unrivalled disciplinary range: members of staff drawn from the fields of politics, economics, geography, history, political economy, law, philosophy, and international relations.  </a:t>
            </a:r>
            <a:endParaRPr lang="en-GB" sz="1800" dirty="0" smtClean="0">
              <a:solidFill>
                <a:schemeClr val="tx1">
                  <a:lumMod val="75000"/>
                  <a:lumOff val="25000"/>
                </a:schemeClr>
              </a:solidFill>
              <a:latin typeface="Arial" charset="0"/>
            </a:endParaRPr>
          </a:p>
          <a:p>
            <a:pPr lvl="0" algn="just">
              <a:buClr>
                <a:srgbClr val="ED181E"/>
              </a:buClr>
              <a:buSzPct val="70000"/>
              <a:buFont typeface="Wingdings" pitchFamily="2" charset="2"/>
              <a:buChar char="q"/>
            </a:pPr>
            <a:r>
              <a:rPr lang="en-GB" sz="1800" dirty="0" smtClean="0"/>
              <a:t>Four themes: EU governance; EU ideas and identities; European political economy; the future of Europe beyond the EU</a:t>
            </a:r>
          </a:p>
          <a:p>
            <a:pPr lvl="0" algn="just">
              <a:buClr>
                <a:srgbClr val="ED181E"/>
              </a:buClr>
              <a:buSzPct val="70000"/>
              <a:buFont typeface="Wingdings" pitchFamily="2" charset="2"/>
              <a:buChar char="q"/>
            </a:pPr>
            <a:r>
              <a:rPr lang="en-GB" sz="1800" dirty="0" smtClean="0"/>
              <a:t>Seven Masters programmes and an extensive doctoral programme</a:t>
            </a:r>
          </a:p>
          <a:p>
            <a:pPr lvl="0" algn="just">
              <a:buClr>
                <a:srgbClr val="ED181E"/>
              </a:buClr>
              <a:buSzPct val="70000"/>
              <a:buFont typeface="Wingdings" pitchFamily="2" charset="2"/>
              <a:buChar char="q"/>
            </a:pPr>
            <a:endParaRPr lang="en-GB" sz="2200" dirty="0" smtClean="0">
              <a:solidFill>
                <a:schemeClr val="tx1">
                  <a:lumMod val="75000"/>
                  <a:lumOff val="25000"/>
                </a:schemeClr>
              </a:solidFill>
              <a:latin typeface="Arial" charset="0"/>
            </a:endParaRPr>
          </a:p>
          <a:p>
            <a:pPr lvl="0" algn="just">
              <a:buClr>
                <a:srgbClr val="ED181E"/>
              </a:buClr>
              <a:buSzPct val="70000"/>
              <a:buFont typeface="Wingdings" pitchFamily="2" charset="2"/>
              <a:buChar char="q"/>
            </a:pPr>
            <a:endParaRPr lang="en-GB" sz="2200" dirty="0" smtClean="0">
              <a:solidFill>
                <a:schemeClr val="tx1">
                  <a:lumMod val="75000"/>
                  <a:lumOff val="25000"/>
                </a:schemeClr>
              </a:solidFill>
              <a:latin typeface="Arial" charset="0"/>
            </a:endParaRPr>
          </a:p>
          <a:p>
            <a:pPr marL="109728" lvl="0" indent="0">
              <a:lnSpc>
                <a:spcPct val="80000"/>
              </a:lnSpc>
              <a:buClr>
                <a:srgbClr val="ED181E"/>
              </a:buClr>
              <a:buSzPct val="70000"/>
              <a:buNone/>
            </a:pPr>
            <a:endParaRPr lang="en-GB" sz="2000" dirty="0" smtClean="0">
              <a:solidFill>
                <a:schemeClr val="tx1">
                  <a:lumMod val="75000"/>
                  <a:lumOff val="25000"/>
                </a:schemeClr>
              </a:solidFill>
              <a:latin typeface="Arial" charset="0"/>
            </a:endParaRPr>
          </a:p>
          <a:p>
            <a:pPr lvl="0">
              <a:lnSpc>
                <a:spcPct val="130000"/>
              </a:lnSpc>
              <a:buClr>
                <a:srgbClr val="ED181E"/>
              </a:buClr>
              <a:buSzPct val="70000"/>
              <a:buFont typeface="Wingdings" pitchFamily="2" charset="2"/>
              <a:buChar char="§"/>
            </a:pPr>
            <a:endParaRPr lang="en-GB" sz="1600" dirty="0" smtClean="0">
              <a:solidFill>
                <a:schemeClr val="tx1">
                  <a:lumMod val="75000"/>
                  <a:lumOff val="25000"/>
                </a:schemeClr>
              </a:solidFill>
              <a:latin typeface="Arial" charset="0"/>
            </a:endParaRPr>
          </a:p>
          <a:p>
            <a:pPr marL="109728" lvl="0" indent="0">
              <a:lnSpc>
                <a:spcPct val="130000"/>
              </a:lnSpc>
              <a:buClr>
                <a:srgbClr val="ED181E"/>
              </a:buClr>
              <a:buSzPct val="70000"/>
              <a:buNone/>
            </a:pPr>
            <a:endParaRPr lang="en-GB" sz="1600" dirty="0">
              <a:solidFill>
                <a:schemeClr val="tx1">
                  <a:lumMod val="75000"/>
                  <a:lumOff val="25000"/>
                </a:schemeClr>
              </a:solidFill>
              <a:latin typeface="Arial" charset="0"/>
            </a:endParaRPr>
          </a:p>
          <a:p>
            <a:pPr lvl="1">
              <a:lnSpc>
                <a:spcPts val="3000"/>
              </a:lnSpc>
              <a:buClr>
                <a:srgbClr val="ED181E"/>
              </a:buClr>
              <a:buSzPct val="70000"/>
              <a:buFont typeface="Webdings" pitchFamily="18" charset="2"/>
              <a:buNone/>
            </a:pPr>
            <a:endParaRPr lang="en-GB" sz="1800" dirty="0">
              <a:latin typeface="Arial" charset="0"/>
            </a:endParaRPr>
          </a:p>
          <a:p>
            <a:pPr lvl="1">
              <a:lnSpc>
                <a:spcPts val="3000"/>
              </a:lnSpc>
              <a:buClr>
                <a:srgbClr val="ED181E"/>
              </a:buClr>
              <a:buFont typeface="Wingdings" pitchFamily="2" charset="2"/>
              <a:buChar char="§"/>
            </a:pPr>
            <a:endParaRPr lang="en-GB" sz="1800" dirty="0">
              <a:latin typeface="Arial" charset="0"/>
            </a:endParaRPr>
          </a:p>
        </p:txBody>
      </p:sp>
      <p:sp>
        <p:nvSpPr>
          <p:cNvPr id="12290" name="Rectangle 2"/>
          <p:cNvSpPr>
            <a:spLocks noGrp="1" noChangeArrowheads="1"/>
          </p:cNvSpPr>
          <p:nvPr>
            <p:ph type="title"/>
          </p:nvPr>
        </p:nvSpPr>
        <p:spPr>
          <a:xfrm>
            <a:off x="1331640" y="404664"/>
            <a:ext cx="7560840" cy="1419944"/>
          </a:xfrm>
        </p:spPr>
        <p:txBody>
          <a:bodyPr>
            <a:normAutofit fontScale="90000"/>
          </a:bodyPr>
          <a:lstStyle/>
          <a:p>
            <a:r>
              <a:rPr lang="en-GB" sz="3600" dirty="0" smtClean="0"/>
              <a:t>About the European Institute at the LSE</a:t>
            </a:r>
            <a:br>
              <a:rPr lang="en-GB" sz="3600" dirty="0" smtClean="0"/>
            </a:br>
            <a:endParaRPr lang="en-GB" sz="3600" dirty="0">
              <a:solidFill>
                <a:srgbClr val="464646"/>
              </a:solidFill>
              <a:effectLst>
                <a:outerShdw blurRad="38100" dist="38100" dir="2700000" algn="tl">
                  <a:srgbClr val="000000">
                    <a:alpha val="43137"/>
                  </a:srgbClr>
                </a:outerShdw>
              </a:effectLst>
            </a:endParaRPr>
          </a:p>
        </p:txBody>
      </p:sp>
      <p:pic>
        <p:nvPicPr>
          <p:cNvPr id="12292" name="Picture 4"/>
          <p:cNvPicPr>
            <a:picLocks noChangeAspect="1" noChangeArrowheads="1"/>
          </p:cNvPicPr>
          <p:nvPr/>
        </p:nvPicPr>
        <p:blipFill>
          <a:blip r:embed="rId2" cstate="print"/>
          <a:srcRect/>
          <a:stretch>
            <a:fillRect/>
          </a:stretch>
        </p:blipFill>
        <p:spPr bwMode="auto">
          <a:xfrm>
            <a:off x="1187450" y="5157788"/>
            <a:ext cx="644525" cy="64452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1143000" y="1556792"/>
            <a:ext cx="7772400" cy="3528392"/>
          </a:xfrm>
        </p:spPr>
        <p:txBody>
          <a:bodyPr>
            <a:normAutofit/>
          </a:bodyPr>
          <a:lstStyle/>
          <a:p>
            <a:pPr marL="109728" lvl="0" indent="0" algn="just">
              <a:lnSpc>
                <a:spcPct val="110000"/>
              </a:lnSpc>
              <a:buClr>
                <a:srgbClr val="ED181E"/>
              </a:buClr>
              <a:buSzPct val="70000"/>
              <a:buNone/>
            </a:pPr>
            <a:endParaRPr lang="en-GB" sz="2200" dirty="0" smtClean="0">
              <a:solidFill>
                <a:srgbClr val="464646"/>
              </a:solidFill>
              <a:latin typeface="Arial" charset="0"/>
            </a:endParaRPr>
          </a:p>
          <a:p>
            <a:pPr marL="109728" indent="0" algn="just">
              <a:lnSpc>
                <a:spcPct val="110000"/>
              </a:lnSpc>
              <a:buClr>
                <a:srgbClr val="ED181E"/>
              </a:buClr>
              <a:buSzPct val="70000"/>
              <a:buFont typeface="Wingdings" pitchFamily="2" charset="2"/>
              <a:buChar char="q"/>
            </a:pPr>
            <a:r>
              <a:rPr lang="en-GB" sz="1700" dirty="0" smtClean="0"/>
              <a:t> </a:t>
            </a:r>
            <a:r>
              <a:rPr lang="en-GB" sz="1800" dirty="0" smtClean="0"/>
              <a:t>MPA European Public and Economic Policy</a:t>
            </a:r>
          </a:p>
          <a:p>
            <a:pPr marL="109728" indent="0" algn="just">
              <a:lnSpc>
                <a:spcPct val="110000"/>
              </a:lnSpc>
              <a:buClr>
                <a:srgbClr val="ED181E"/>
              </a:buClr>
              <a:buSzPct val="70000"/>
              <a:buFont typeface="Wingdings" pitchFamily="2" charset="2"/>
              <a:buChar char="q"/>
            </a:pPr>
            <a:r>
              <a:rPr lang="en-GB" sz="1800" dirty="0" smtClean="0"/>
              <a:t> MSc European Studies: Ideas and Identities</a:t>
            </a:r>
          </a:p>
          <a:p>
            <a:pPr marL="109728" indent="0" algn="just">
              <a:lnSpc>
                <a:spcPct val="110000"/>
              </a:lnSpc>
              <a:buClr>
                <a:srgbClr val="ED181E"/>
              </a:buClr>
              <a:buSzPct val="70000"/>
              <a:buFont typeface="Wingdings" pitchFamily="2" charset="2"/>
              <a:buChar char="q"/>
            </a:pPr>
            <a:r>
              <a:rPr lang="en-GB" sz="1800" dirty="0" smtClean="0"/>
              <a:t> LSE-Sciences Po Double Degree in European Studies </a:t>
            </a:r>
          </a:p>
          <a:p>
            <a:pPr marL="109728" indent="0" algn="just">
              <a:lnSpc>
                <a:spcPct val="110000"/>
              </a:lnSpc>
              <a:buClr>
                <a:srgbClr val="ED181E"/>
              </a:buClr>
              <a:buSzPct val="70000"/>
              <a:buFont typeface="Wingdings" pitchFamily="2" charset="2"/>
              <a:buChar char="q"/>
            </a:pPr>
            <a:r>
              <a:rPr lang="en-GB" sz="1800" dirty="0" smtClean="0"/>
              <a:t> MSc European Studies (Research) </a:t>
            </a:r>
          </a:p>
          <a:p>
            <a:pPr marL="109728" indent="0" algn="just">
              <a:lnSpc>
                <a:spcPct val="110000"/>
              </a:lnSpc>
              <a:buClr>
                <a:srgbClr val="ED181E"/>
              </a:buClr>
              <a:buSzPct val="70000"/>
              <a:buFont typeface="Wingdings" pitchFamily="2" charset="2"/>
              <a:buChar char="q"/>
            </a:pPr>
            <a:r>
              <a:rPr lang="en-GB" sz="1800" dirty="0" smtClean="0"/>
              <a:t> MSc Political Economy of Europe </a:t>
            </a:r>
          </a:p>
          <a:p>
            <a:pPr marL="109728" indent="0" algn="just">
              <a:lnSpc>
                <a:spcPct val="110000"/>
              </a:lnSpc>
              <a:buClr>
                <a:srgbClr val="ED181E"/>
              </a:buClr>
              <a:buSzPct val="70000"/>
              <a:buFont typeface="Wingdings" pitchFamily="2" charset="2"/>
              <a:buChar char="q"/>
            </a:pPr>
            <a:r>
              <a:rPr lang="en-GB" sz="1800" b="1" dirty="0" smtClean="0"/>
              <a:t> </a:t>
            </a:r>
            <a:r>
              <a:rPr lang="en-GB" sz="1800" dirty="0" smtClean="0"/>
              <a:t>MSc Politics and Government in the European Union </a:t>
            </a:r>
          </a:p>
          <a:p>
            <a:pPr marL="109728" indent="0" algn="just">
              <a:lnSpc>
                <a:spcPct val="110000"/>
              </a:lnSpc>
              <a:buClr>
                <a:srgbClr val="ED181E"/>
              </a:buClr>
              <a:buSzPct val="70000"/>
              <a:buFont typeface="Wingdings" pitchFamily="2" charset="2"/>
              <a:buChar char="q"/>
            </a:pPr>
            <a:r>
              <a:rPr lang="en-GB" sz="1800" b="1" dirty="0" smtClean="0"/>
              <a:t> </a:t>
            </a:r>
            <a:r>
              <a:rPr lang="en-GB" sz="1800" dirty="0" smtClean="0"/>
              <a:t>Executive MSc in Political Economy of Europe </a:t>
            </a:r>
            <a:endParaRPr lang="en-GB" sz="1800" dirty="0" smtClean="0">
              <a:solidFill>
                <a:srgbClr val="464646"/>
              </a:solidFill>
            </a:endParaRPr>
          </a:p>
          <a:p>
            <a:pPr marL="109728" indent="0" algn="just">
              <a:lnSpc>
                <a:spcPct val="110000"/>
              </a:lnSpc>
              <a:buClr>
                <a:srgbClr val="ED181E"/>
              </a:buClr>
              <a:buSzPct val="70000"/>
              <a:buFont typeface="Wingdings" pitchFamily="2" charset="2"/>
              <a:buChar char="q"/>
            </a:pPr>
            <a:endParaRPr lang="en-GB" sz="1600" dirty="0" smtClean="0"/>
          </a:p>
          <a:p>
            <a:pPr marL="109728" lvl="0" indent="0" algn="just">
              <a:lnSpc>
                <a:spcPct val="110000"/>
              </a:lnSpc>
              <a:buClr>
                <a:srgbClr val="ED181E"/>
              </a:buClr>
              <a:buSzPct val="70000"/>
              <a:buFont typeface="Wingdings" pitchFamily="2" charset="2"/>
              <a:buChar char="q"/>
            </a:pPr>
            <a:endParaRPr lang="en-GB" sz="2200" dirty="0" smtClean="0">
              <a:solidFill>
                <a:srgbClr val="464646"/>
              </a:solidFill>
              <a:latin typeface="Arial" charset="0"/>
            </a:endParaRPr>
          </a:p>
          <a:p>
            <a:pPr marL="109728" lvl="0" indent="0" algn="just">
              <a:lnSpc>
                <a:spcPct val="110000"/>
              </a:lnSpc>
              <a:buClr>
                <a:srgbClr val="ED181E"/>
              </a:buClr>
              <a:buSzPct val="70000"/>
              <a:buFont typeface="Wingdings" pitchFamily="2" charset="2"/>
              <a:buChar char="q"/>
            </a:pPr>
            <a:endParaRPr lang="en-GB" sz="2200" dirty="0">
              <a:solidFill>
                <a:srgbClr val="000000"/>
              </a:solidFill>
              <a:latin typeface="Arial" charset="0"/>
            </a:endParaRPr>
          </a:p>
          <a:p>
            <a:pPr marL="109728" lvl="0" indent="0">
              <a:lnSpc>
                <a:spcPct val="150000"/>
              </a:lnSpc>
              <a:buClr>
                <a:srgbClr val="ED181E"/>
              </a:buClr>
              <a:buSzPct val="70000"/>
              <a:buNone/>
            </a:pPr>
            <a:endParaRPr lang="en-GB" sz="2900" dirty="0" smtClean="0">
              <a:solidFill>
                <a:schemeClr val="tx1">
                  <a:lumMod val="75000"/>
                  <a:lumOff val="25000"/>
                </a:schemeClr>
              </a:solidFill>
              <a:latin typeface="Arial" charset="0"/>
            </a:endParaRPr>
          </a:p>
          <a:p>
            <a:pPr marL="109728" lvl="0" indent="0">
              <a:lnSpc>
                <a:spcPct val="150000"/>
              </a:lnSpc>
              <a:buClr>
                <a:srgbClr val="ED181E"/>
              </a:buClr>
              <a:buSzPct val="70000"/>
              <a:buNone/>
            </a:pPr>
            <a:endParaRPr lang="en-GB" sz="1900" dirty="0" smtClean="0">
              <a:solidFill>
                <a:schemeClr val="tx1">
                  <a:lumMod val="75000"/>
                  <a:lumOff val="25000"/>
                </a:schemeClr>
              </a:solidFill>
              <a:latin typeface="Arial" charset="0"/>
            </a:endParaRPr>
          </a:p>
          <a:p>
            <a:pPr lvl="1">
              <a:lnSpc>
                <a:spcPts val="3000"/>
              </a:lnSpc>
              <a:buClr>
                <a:srgbClr val="ED181E"/>
              </a:buClr>
              <a:buFont typeface="Wingdings" pitchFamily="2" charset="2"/>
              <a:buChar char="§"/>
            </a:pPr>
            <a:endParaRPr lang="en-GB" sz="1000" dirty="0">
              <a:latin typeface="Arial" charset="0"/>
            </a:endParaRPr>
          </a:p>
        </p:txBody>
      </p:sp>
      <p:sp>
        <p:nvSpPr>
          <p:cNvPr id="13314" name="Rectangle 2"/>
          <p:cNvSpPr>
            <a:spLocks noGrp="1" noChangeArrowheads="1"/>
          </p:cNvSpPr>
          <p:nvPr>
            <p:ph type="title"/>
          </p:nvPr>
        </p:nvSpPr>
        <p:spPr>
          <a:xfrm>
            <a:off x="1143000" y="476672"/>
            <a:ext cx="7772400" cy="1008112"/>
          </a:xfrm>
        </p:spPr>
        <p:txBody>
          <a:bodyPr>
            <a:normAutofit fontScale="90000"/>
          </a:bodyPr>
          <a:lstStyle/>
          <a:p>
            <a:r>
              <a:rPr lang="en-GB" sz="3200" dirty="0" smtClean="0">
                <a:solidFill>
                  <a:srgbClr val="464646"/>
                </a:solidFill>
                <a:effectLst/>
              </a:rPr>
              <a:t>Degree Programmes: Taught Masters </a:t>
            </a:r>
            <a:r>
              <a:rPr lang="en-GB" sz="3200" dirty="0" err="1" smtClean="0">
                <a:solidFill>
                  <a:srgbClr val="464646"/>
                </a:solidFill>
                <a:effectLst/>
              </a:rPr>
              <a:t>Prgrammes</a:t>
            </a:r>
            <a:r>
              <a:rPr lang="en-GB" sz="3200" dirty="0" smtClean="0">
                <a:solidFill>
                  <a:srgbClr val="464646"/>
                </a:solidFill>
                <a:effectLst/>
                <a:latin typeface="Arial" charset="0"/>
              </a:rPr>
              <a:t>:</a:t>
            </a:r>
            <a:endParaRPr lang="en-GB" sz="3200" b="1" dirty="0">
              <a:solidFill>
                <a:srgbClr val="464646"/>
              </a:solidFill>
              <a:effectLst/>
            </a:endParaRPr>
          </a:p>
        </p:txBody>
      </p:sp>
      <p:pic>
        <p:nvPicPr>
          <p:cNvPr id="13316" name="Picture 4"/>
          <p:cNvPicPr>
            <a:picLocks noChangeAspect="1" noChangeArrowheads="1"/>
          </p:cNvPicPr>
          <p:nvPr/>
        </p:nvPicPr>
        <p:blipFill>
          <a:blip r:embed="rId2" cstate="print"/>
          <a:srcRect/>
          <a:stretch>
            <a:fillRect/>
          </a:stretch>
        </p:blipFill>
        <p:spPr bwMode="auto">
          <a:xfrm>
            <a:off x="1187450" y="5157788"/>
            <a:ext cx="644525" cy="64452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1143000" y="1340768"/>
            <a:ext cx="7772400" cy="3744416"/>
          </a:xfrm>
        </p:spPr>
        <p:txBody>
          <a:bodyPr>
            <a:noAutofit/>
          </a:bodyPr>
          <a:lstStyle/>
          <a:p>
            <a:pPr lvl="1">
              <a:buClr>
                <a:srgbClr val="ED181E"/>
              </a:buClr>
              <a:buSzPct val="70000"/>
              <a:buFont typeface="Wingdings" pitchFamily="2" charset="2"/>
              <a:buChar char="q"/>
            </a:pPr>
            <a:endParaRPr lang="en-GB" sz="2000" dirty="0" smtClean="0"/>
          </a:p>
          <a:p>
            <a:pPr lvl="1">
              <a:buClr>
                <a:srgbClr val="ED181E"/>
              </a:buClr>
              <a:buSzPct val="70000"/>
              <a:buFont typeface="Wingdings" pitchFamily="2" charset="2"/>
              <a:buChar char="q"/>
            </a:pPr>
            <a:endParaRPr lang="en-GB" sz="2000" dirty="0" smtClean="0"/>
          </a:p>
          <a:p>
            <a:pPr lvl="1">
              <a:buClr>
                <a:srgbClr val="ED181E"/>
              </a:buClr>
              <a:buSzPct val="70000"/>
              <a:buFont typeface="Wingdings" pitchFamily="2" charset="2"/>
              <a:buChar char="q"/>
            </a:pPr>
            <a:r>
              <a:rPr lang="en-GB" sz="2400" dirty="0" smtClean="0"/>
              <a:t>Research Themes:</a:t>
            </a:r>
          </a:p>
          <a:p>
            <a:pPr lvl="1">
              <a:buClr>
                <a:srgbClr val="ED181E"/>
              </a:buClr>
              <a:buSzPct val="70000"/>
              <a:buNone/>
            </a:pPr>
            <a:endParaRPr lang="en-GB" sz="2000" dirty="0" smtClean="0"/>
          </a:p>
          <a:p>
            <a:pPr lvl="1">
              <a:buClr>
                <a:srgbClr val="ED181E"/>
              </a:buClr>
              <a:buSzPct val="70000"/>
              <a:buFont typeface="Wingdings" pitchFamily="2" charset="2"/>
              <a:buChar char="§"/>
            </a:pPr>
            <a:r>
              <a:rPr lang="en-GB" sz="2000" dirty="0" smtClean="0"/>
              <a:t>The future of governance and democracy in Europe</a:t>
            </a:r>
          </a:p>
          <a:p>
            <a:pPr lvl="1">
              <a:buClr>
                <a:srgbClr val="ED181E"/>
              </a:buClr>
              <a:buSzPct val="70000"/>
              <a:buFont typeface="Wingdings" pitchFamily="2" charset="2"/>
              <a:buChar char="§"/>
            </a:pPr>
            <a:r>
              <a:rPr lang="en-GB" sz="2000" dirty="0" smtClean="0"/>
              <a:t>The future of European society</a:t>
            </a:r>
          </a:p>
          <a:p>
            <a:pPr lvl="1">
              <a:buClr>
                <a:srgbClr val="ED181E"/>
              </a:buClr>
              <a:buSzPct val="70000"/>
              <a:buFont typeface="Wingdings" pitchFamily="2" charset="2"/>
              <a:buChar char="§"/>
            </a:pPr>
            <a:r>
              <a:rPr lang="en-GB" sz="2000" dirty="0" smtClean="0"/>
              <a:t>The future of the economy in Europe</a:t>
            </a:r>
          </a:p>
          <a:p>
            <a:pPr lvl="1">
              <a:buClr>
                <a:srgbClr val="ED181E"/>
              </a:buClr>
              <a:buSzPct val="70000"/>
              <a:buFont typeface="Wingdings" pitchFamily="2" charset="2"/>
              <a:buChar char="§"/>
            </a:pPr>
            <a:r>
              <a:rPr lang="en-GB" sz="2000" dirty="0" smtClean="0"/>
              <a:t>The future of Europe beyond the EU</a:t>
            </a:r>
            <a:endParaRPr lang="en-GB" sz="2000" dirty="0" smtClean="0">
              <a:solidFill>
                <a:schemeClr val="tx1">
                  <a:lumMod val="75000"/>
                  <a:lumOff val="25000"/>
                </a:schemeClr>
              </a:solidFill>
              <a:latin typeface="Arial" charset="0"/>
            </a:endParaRPr>
          </a:p>
          <a:p>
            <a:pPr lvl="1" algn="just">
              <a:buClr>
                <a:srgbClr val="ED181E"/>
              </a:buClr>
              <a:buSzPct val="70000"/>
              <a:buNone/>
            </a:pPr>
            <a:endParaRPr lang="en-GB" sz="2000" dirty="0" smtClean="0">
              <a:solidFill>
                <a:schemeClr val="tx1">
                  <a:lumMod val="75000"/>
                  <a:lumOff val="25000"/>
                </a:schemeClr>
              </a:solidFill>
              <a:latin typeface="Arial" charset="0"/>
            </a:endParaRPr>
          </a:p>
          <a:p>
            <a:pPr lvl="1" algn="just">
              <a:buClr>
                <a:srgbClr val="ED181E"/>
              </a:buClr>
              <a:buSzPct val="70000"/>
              <a:buNone/>
            </a:pPr>
            <a:endParaRPr lang="en-GB" sz="2000" dirty="0" smtClean="0">
              <a:solidFill>
                <a:schemeClr val="tx1">
                  <a:lumMod val="75000"/>
                  <a:lumOff val="25000"/>
                </a:schemeClr>
              </a:solidFill>
              <a:latin typeface="Arial" charset="0"/>
            </a:endParaRPr>
          </a:p>
          <a:p>
            <a:pPr lvl="1" algn="just">
              <a:buClr>
                <a:srgbClr val="ED181E"/>
              </a:buClr>
              <a:buSzPct val="70000"/>
              <a:buNone/>
            </a:pPr>
            <a:endParaRPr lang="en-GB" sz="2000" dirty="0" smtClean="0">
              <a:solidFill>
                <a:schemeClr val="tx1">
                  <a:lumMod val="75000"/>
                  <a:lumOff val="25000"/>
                </a:schemeClr>
              </a:solidFill>
              <a:latin typeface="Arial" charset="0"/>
            </a:endParaRPr>
          </a:p>
          <a:p>
            <a:pPr lvl="1">
              <a:lnSpc>
                <a:spcPct val="130000"/>
              </a:lnSpc>
              <a:buClr>
                <a:srgbClr val="ED181E"/>
              </a:buClr>
              <a:buSzPct val="70000"/>
              <a:buNone/>
            </a:pPr>
            <a:endParaRPr lang="en-GB" sz="1400" dirty="0" smtClean="0">
              <a:solidFill>
                <a:schemeClr val="tx1">
                  <a:lumMod val="75000"/>
                  <a:lumOff val="25000"/>
                </a:schemeClr>
              </a:solidFill>
              <a:latin typeface="Arial" charset="0"/>
            </a:endParaRPr>
          </a:p>
          <a:p>
            <a:pPr lvl="1">
              <a:lnSpc>
                <a:spcPct val="130000"/>
              </a:lnSpc>
              <a:buClr>
                <a:srgbClr val="ED181E"/>
              </a:buClr>
              <a:buSzPct val="70000"/>
              <a:buFont typeface="Wingdings" pitchFamily="2" charset="2"/>
              <a:buChar char="§"/>
            </a:pPr>
            <a:endParaRPr lang="en-GB" sz="1400" dirty="0" smtClean="0">
              <a:latin typeface="Arial" charset="0"/>
            </a:endParaRPr>
          </a:p>
          <a:p>
            <a:pPr marL="393192" lvl="1" indent="0">
              <a:lnSpc>
                <a:spcPts val="3000"/>
              </a:lnSpc>
              <a:buClr>
                <a:srgbClr val="ED181E"/>
              </a:buClr>
              <a:buSzPct val="70000"/>
              <a:buNone/>
            </a:pPr>
            <a:endParaRPr lang="en-GB" sz="1400" dirty="0">
              <a:latin typeface="Arial" charset="0"/>
            </a:endParaRPr>
          </a:p>
          <a:p>
            <a:pPr>
              <a:lnSpc>
                <a:spcPct val="80000"/>
              </a:lnSpc>
              <a:buClr>
                <a:srgbClr val="ED181E"/>
              </a:buClr>
              <a:buSzPct val="70000"/>
              <a:buFont typeface="Webdings" pitchFamily="18" charset="2"/>
              <a:buNone/>
            </a:pPr>
            <a:endParaRPr lang="en-GB" sz="1400" dirty="0">
              <a:latin typeface="Arial" charset="0"/>
            </a:endParaRPr>
          </a:p>
          <a:p>
            <a:pPr lvl="1">
              <a:lnSpc>
                <a:spcPts val="3000"/>
              </a:lnSpc>
              <a:buClr>
                <a:srgbClr val="ED181E"/>
              </a:buClr>
              <a:buFont typeface="Wingdings" pitchFamily="2" charset="2"/>
              <a:buChar char="§"/>
            </a:pPr>
            <a:endParaRPr lang="en-GB" sz="1400" dirty="0">
              <a:latin typeface="Arial" charset="0"/>
            </a:endParaRPr>
          </a:p>
        </p:txBody>
      </p:sp>
      <p:sp>
        <p:nvSpPr>
          <p:cNvPr id="14338" name="Rectangle 2"/>
          <p:cNvSpPr>
            <a:spLocks noGrp="1" noChangeArrowheads="1"/>
          </p:cNvSpPr>
          <p:nvPr>
            <p:ph type="title"/>
          </p:nvPr>
        </p:nvSpPr>
        <p:spPr>
          <a:xfrm>
            <a:off x="1143000" y="332656"/>
            <a:ext cx="7772400" cy="864096"/>
          </a:xfrm>
        </p:spPr>
        <p:txBody>
          <a:bodyPr>
            <a:normAutofit fontScale="90000"/>
          </a:bodyPr>
          <a:lstStyle/>
          <a:p>
            <a:r>
              <a:rPr lang="en-GB" sz="3200" dirty="0" smtClean="0">
                <a:effectLst>
                  <a:outerShdw blurRad="38100" dist="38100" dir="2700000" algn="tl">
                    <a:srgbClr val="000000">
                      <a:alpha val="43137"/>
                    </a:srgbClr>
                  </a:outerShdw>
                </a:effectLst>
              </a:rPr>
              <a:t>    </a:t>
            </a:r>
            <a:br>
              <a:rPr lang="en-GB" sz="3200" dirty="0" smtClean="0">
                <a:effectLst>
                  <a:outerShdw blurRad="38100" dist="38100" dir="2700000" algn="tl">
                    <a:srgbClr val="000000">
                      <a:alpha val="43137"/>
                    </a:srgbClr>
                  </a:outerShdw>
                </a:effectLst>
              </a:rPr>
            </a:br>
            <a:r>
              <a:rPr lang="en-GB" sz="3200" dirty="0" smtClean="0">
                <a:effectLst/>
              </a:rPr>
              <a:t>Doctoral studies: MPhil/PhD in European Studies</a:t>
            </a:r>
            <a:r>
              <a:rPr lang="en-GB" sz="3200" dirty="0" smtClean="0"/>
              <a:t/>
            </a:r>
            <a:br>
              <a:rPr lang="en-GB" sz="3200" dirty="0" smtClean="0"/>
            </a:br>
            <a:endParaRPr lang="en-GB" sz="3200" b="1" dirty="0">
              <a:effectLst>
                <a:outerShdw blurRad="38100" dist="38100" dir="2700000" algn="tl">
                  <a:srgbClr val="000000">
                    <a:alpha val="43137"/>
                  </a:srgbClr>
                </a:outerShdw>
              </a:effectLst>
            </a:endParaRPr>
          </a:p>
        </p:txBody>
      </p:sp>
      <p:pic>
        <p:nvPicPr>
          <p:cNvPr id="14340" name="Picture 4"/>
          <p:cNvPicPr>
            <a:picLocks noChangeAspect="1" noChangeArrowheads="1"/>
          </p:cNvPicPr>
          <p:nvPr/>
        </p:nvPicPr>
        <p:blipFill>
          <a:blip r:embed="rId2" cstate="print"/>
          <a:srcRect/>
          <a:stretch>
            <a:fillRect/>
          </a:stretch>
        </p:blipFill>
        <p:spPr bwMode="auto">
          <a:xfrm>
            <a:off x="899592" y="5373216"/>
            <a:ext cx="644525" cy="64452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1143000" y="1556792"/>
            <a:ext cx="7772400" cy="3960440"/>
          </a:xfrm>
        </p:spPr>
        <p:txBody>
          <a:bodyPr>
            <a:normAutofit lnSpcReduction="10000"/>
          </a:bodyPr>
          <a:lstStyle/>
          <a:p>
            <a:pPr>
              <a:buClr>
                <a:srgbClr val="FF0000"/>
              </a:buClr>
              <a:buFont typeface="Wingdings" pitchFamily="2" charset="2"/>
              <a:buChar char="q"/>
            </a:pPr>
            <a:r>
              <a:rPr lang="en-GB" sz="2400" dirty="0" smtClean="0"/>
              <a:t>The MPhil and PhD are different research qualifications:</a:t>
            </a:r>
          </a:p>
          <a:p>
            <a:pPr>
              <a:buClr>
                <a:srgbClr val="FF0000"/>
              </a:buClr>
              <a:buNone/>
            </a:pPr>
            <a:endParaRPr lang="en-GB" sz="2400" dirty="0" smtClean="0"/>
          </a:p>
          <a:p>
            <a:pPr algn="just">
              <a:buClr>
                <a:srgbClr val="FF0000"/>
              </a:buClr>
              <a:buFont typeface="Wingdings" pitchFamily="2" charset="2"/>
              <a:buChar char="§"/>
            </a:pPr>
            <a:r>
              <a:rPr lang="en-GB" sz="1600" dirty="0" smtClean="0"/>
              <a:t>An MPhil thesis is required to be ‘a record of original work or an ordered and critical exposition of existing knowledge in any field’. It must not exceed 50,000 words and should reflect the work reasonably to be expected of a student working for two years full-time or three years part-time. </a:t>
            </a:r>
          </a:p>
          <a:p>
            <a:pPr algn="just">
              <a:buClr>
                <a:srgbClr val="FF0000"/>
              </a:buClr>
              <a:buNone/>
            </a:pPr>
            <a:endParaRPr lang="en-GB" sz="1600" dirty="0" smtClean="0"/>
          </a:p>
          <a:p>
            <a:pPr algn="just">
              <a:buClr>
                <a:srgbClr val="FF0000"/>
              </a:buClr>
              <a:buFont typeface="Wingdings" pitchFamily="2" charset="2"/>
              <a:buChar char="§"/>
            </a:pPr>
            <a:r>
              <a:rPr lang="en-GB" sz="1600" dirty="0" smtClean="0"/>
              <a:t>A PhD thesis should be a distinct contribution to knowledge of the subject and ‘should afford evidence of originality, shown either by the discovery of new facts or by the exercise of independent critical power’. It must not exceed 100,000 words and should reflect the work reasonably to be expected of a student working for three to four years full-time or five to six years part-time. </a:t>
            </a:r>
          </a:p>
          <a:p>
            <a:pPr>
              <a:buClr>
                <a:srgbClr val="FF0000"/>
              </a:buClr>
              <a:buFont typeface="Wingdings" pitchFamily="2" charset="2"/>
              <a:buChar char="§"/>
            </a:pPr>
            <a:endParaRPr lang="en-GB" sz="2400" dirty="0" smtClean="0"/>
          </a:p>
          <a:p>
            <a:pPr algn="just">
              <a:lnSpc>
                <a:spcPct val="130000"/>
              </a:lnSpc>
              <a:buClr>
                <a:srgbClr val="ED181E"/>
              </a:buClr>
              <a:buSzPct val="70000"/>
              <a:buFont typeface="Wingdings" pitchFamily="2" charset="2"/>
              <a:buChar char="q"/>
            </a:pPr>
            <a:endParaRPr lang="en-GB" sz="3200" dirty="0" smtClean="0">
              <a:solidFill>
                <a:schemeClr val="tx1">
                  <a:lumMod val="75000"/>
                  <a:lumOff val="25000"/>
                </a:schemeClr>
              </a:solidFill>
              <a:latin typeface="Arial" charset="0"/>
            </a:endParaRPr>
          </a:p>
          <a:p>
            <a:pPr algn="just">
              <a:lnSpc>
                <a:spcPct val="130000"/>
              </a:lnSpc>
              <a:buClr>
                <a:srgbClr val="ED181E"/>
              </a:buClr>
              <a:buSzPct val="70000"/>
              <a:buFont typeface="Wingdings" pitchFamily="2" charset="2"/>
              <a:buChar char="q"/>
            </a:pPr>
            <a:endParaRPr lang="en-GB" sz="3200" dirty="0" smtClean="0">
              <a:solidFill>
                <a:schemeClr val="tx1">
                  <a:lumMod val="75000"/>
                  <a:lumOff val="25000"/>
                </a:schemeClr>
              </a:solidFill>
              <a:latin typeface="Arial" charset="0"/>
            </a:endParaRPr>
          </a:p>
          <a:p>
            <a:pPr>
              <a:lnSpc>
                <a:spcPct val="130000"/>
              </a:lnSpc>
              <a:buClr>
                <a:srgbClr val="ED181E"/>
              </a:buClr>
              <a:buSzPct val="70000"/>
              <a:buFont typeface="Wingdings" pitchFamily="2" charset="2"/>
              <a:buChar char="q"/>
            </a:pPr>
            <a:endParaRPr lang="en-GB" sz="1600" dirty="0" smtClean="0">
              <a:latin typeface="Arial" charset="0"/>
            </a:endParaRPr>
          </a:p>
          <a:p>
            <a:pPr lvl="1">
              <a:lnSpc>
                <a:spcPct val="130000"/>
              </a:lnSpc>
              <a:buClr>
                <a:srgbClr val="ED181E"/>
              </a:buClr>
              <a:buSzPct val="70000"/>
              <a:buFont typeface="Wingdings" pitchFamily="2" charset="2"/>
              <a:buChar char="§"/>
            </a:pPr>
            <a:endParaRPr lang="en-GB" sz="1600" b="1" dirty="0">
              <a:latin typeface="Arial" charset="0"/>
            </a:endParaRPr>
          </a:p>
          <a:p>
            <a:pPr marL="393192" lvl="1" indent="0">
              <a:lnSpc>
                <a:spcPts val="3000"/>
              </a:lnSpc>
              <a:buClr>
                <a:srgbClr val="ED181E"/>
              </a:buClr>
              <a:buSzPct val="70000"/>
              <a:buNone/>
            </a:pPr>
            <a:endParaRPr lang="en-GB" sz="4000" b="1" dirty="0">
              <a:latin typeface="Arial" charset="0"/>
            </a:endParaRPr>
          </a:p>
          <a:p>
            <a:pPr>
              <a:lnSpc>
                <a:spcPct val="90000"/>
              </a:lnSpc>
              <a:buClr>
                <a:srgbClr val="ED181E"/>
              </a:buClr>
              <a:buSzPct val="70000"/>
              <a:buFont typeface="Webdings" pitchFamily="18" charset="2"/>
              <a:buNone/>
            </a:pPr>
            <a:endParaRPr lang="en-GB" sz="4400" dirty="0">
              <a:latin typeface="Arial" charset="0"/>
            </a:endParaRPr>
          </a:p>
          <a:p>
            <a:pPr lvl="1">
              <a:lnSpc>
                <a:spcPts val="3000"/>
              </a:lnSpc>
              <a:buClr>
                <a:srgbClr val="ED181E"/>
              </a:buClr>
              <a:buFont typeface="Wingdings" pitchFamily="2" charset="2"/>
              <a:buChar char="§"/>
            </a:pPr>
            <a:endParaRPr lang="en-GB" sz="2600" dirty="0">
              <a:latin typeface="Arial" charset="0"/>
            </a:endParaRPr>
          </a:p>
        </p:txBody>
      </p:sp>
      <p:sp>
        <p:nvSpPr>
          <p:cNvPr id="15362" name="Rectangle 2"/>
          <p:cNvSpPr>
            <a:spLocks noGrp="1" noChangeArrowheads="1"/>
          </p:cNvSpPr>
          <p:nvPr>
            <p:ph type="title"/>
          </p:nvPr>
        </p:nvSpPr>
        <p:spPr>
          <a:xfrm>
            <a:off x="1116013" y="332657"/>
            <a:ext cx="7772400" cy="792087"/>
          </a:xfrm>
        </p:spPr>
        <p:txBody>
          <a:bodyPr>
            <a:normAutofit/>
          </a:bodyPr>
          <a:lstStyle/>
          <a:p>
            <a:r>
              <a:rPr lang="en-GB" sz="3200" dirty="0" smtClean="0">
                <a:effectLst/>
              </a:rPr>
              <a:t>MPhil/PhD in European Studies</a:t>
            </a:r>
            <a:endParaRPr lang="en-GB" sz="3200" b="1" dirty="0">
              <a:effectLst>
                <a:outerShdw blurRad="38100" dist="38100" dir="2700000" algn="tl">
                  <a:srgbClr val="000000">
                    <a:alpha val="43137"/>
                  </a:srgbClr>
                </a:outerShdw>
              </a:effectLst>
            </a:endParaRPr>
          </a:p>
        </p:txBody>
      </p:sp>
      <p:pic>
        <p:nvPicPr>
          <p:cNvPr id="15364" name="Picture 4"/>
          <p:cNvPicPr>
            <a:picLocks noChangeAspect="1" noChangeArrowheads="1"/>
          </p:cNvPicPr>
          <p:nvPr/>
        </p:nvPicPr>
        <p:blipFill>
          <a:blip r:embed="rId2" cstate="print"/>
          <a:srcRect/>
          <a:stretch>
            <a:fillRect/>
          </a:stretch>
        </p:blipFill>
        <p:spPr bwMode="auto">
          <a:xfrm>
            <a:off x="1187624" y="5517232"/>
            <a:ext cx="644525" cy="64452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4784"/>
            <a:ext cx="8229600" cy="3888432"/>
          </a:xfrm>
        </p:spPr>
        <p:txBody>
          <a:bodyPr>
            <a:normAutofit fontScale="85000" lnSpcReduction="20000"/>
          </a:bodyPr>
          <a:lstStyle/>
          <a:p>
            <a:pPr lvl="1" algn="just">
              <a:buClr>
                <a:srgbClr val="ED181E"/>
              </a:buClr>
              <a:buSzPct val="70000"/>
              <a:buFont typeface="Wingdings" pitchFamily="2" charset="2"/>
              <a:buChar char="q"/>
            </a:pPr>
            <a:r>
              <a:rPr lang="en-GB" sz="2800" dirty="0" smtClean="0">
                <a:solidFill>
                  <a:srgbClr val="000000"/>
                </a:solidFill>
              </a:rPr>
              <a:t>Targets:</a:t>
            </a:r>
            <a:endParaRPr lang="en-GB" sz="2800" dirty="0" smtClean="0">
              <a:solidFill>
                <a:srgbClr val="000000"/>
              </a:solidFill>
            </a:endParaRPr>
          </a:p>
          <a:p>
            <a:pPr>
              <a:buClr>
                <a:srgbClr val="FF0000"/>
              </a:buClr>
              <a:buFont typeface="Wingdings" pitchFamily="2" charset="2"/>
              <a:buChar char="§"/>
            </a:pPr>
            <a:endParaRPr lang="en-GB" sz="1900" b="1" dirty="0" smtClean="0">
              <a:solidFill>
                <a:schemeClr val="tx1">
                  <a:lumMod val="75000"/>
                  <a:lumOff val="25000"/>
                </a:schemeClr>
              </a:solidFill>
              <a:latin typeface="Arial" charset="0"/>
            </a:endParaRPr>
          </a:p>
          <a:p>
            <a:pPr>
              <a:buClr>
                <a:srgbClr val="FF0000"/>
              </a:buClr>
              <a:buFont typeface="Wingdings" pitchFamily="2" charset="2"/>
              <a:buChar char="§"/>
            </a:pPr>
            <a:r>
              <a:rPr lang="en-GB" sz="2100" b="1" dirty="0" smtClean="0">
                <a:solidFill>
                  <a:schemeClr val="tx1">
                    <a:lumMod val="75000"/>
                    <a:lumOff val="25000"/>
                  </a:schemeClr>
                </a:solidFill>
                <a:latin typeface="Arial" charset="0"/>
              </a:rPr>
              <a:t>Year 1</a:t>
            </a:r>
            <a:r>
              <a:rPr lang="en-GB" sz="1900" dirty="0" smtClean="0">
                <a:solidFill>
                  <a:schemeClr val="tx1">
                    <a:lumMod val="75000"/>
                    <a:lumOff val="25000"/>
                  </a:schemeClr>
                </a:solidFill>
                <a:latin typeface="Arial" charset="0"/>
              </a:rPr>
              <a:t>: </a:t>
            </a:r>
            <a:r>
              <a:rPr lang="en-GB" sz="1900" dirty="0" smtClean="0"/>
              <a:t>S</a:t>
            </a:r>
            <a:r>
              <a:rPr lang="en-GB" sz="1900" dirty="0" smtClean="0"/>
              <a:t>tandard </a:t>
            </a:r>
            <a:r>
              <a:rPr lang="en-GB" sz="1900" dirty="0" smtClean="0"/>
              <a:t>thesis: </a:t>
            </a:r>
            <a:r>
              <a:rPr lang="en-GB" sz="1900" dirty="0" smtClean="0"/>
              <a:t>research </a:t>
            </a:r>
            <a:r>
              <a:rPr lang="en-GB" sz="1900" dirty="0" smtClean="0"/>
              <a:t>proposal </a:t>
            </a:r>
            <a:r>
              <a:rPr lang="en-GB" sz="1900" dirty="0" smtClean="0"/>
              <a:t>(2,500 </a:t>
            </a:r>
            <a:r>
              <a:rPr lang="en-GB" sz="1900" dirty="0" smtClean="0"/>
              <a:t>words) and abstract of the </a:t>
            </a:r>
            <a:r>
              <a:rPr lang="en-GB" sz="1900" dirty="0" smtClean="0"/>
              <a:t>whole </a:t>
            </a:r>
            <a:r>
              <a:rPr lang="en-GB" sz="1900" dirty="0" smtClean="0"/>
              <a:t>thesis; a sample chapter </a:t>
            </a:r>
            <a:r>
              <a:rPr lang="en-GB" sz="1900" dirty="0" smtClean="0"/>
              <a:t>(8,000 words</a:t>
            </a:r>
            <a:r>
              <a:rPr lang="en-GB" sz="1900" dirty="0" smtClean="0"/>
              <a:t>); and a timetable for completion. </a:t>
            </a:r>
            <a:r>
              <a:rPr lang="en-GB" sz="1900" dirty="0" smtClean="0"/>
              <a:t>Thesis as </a:t>
            </a:r>
            <a:r>
              <a:rPr lang="en-GB" sz="1900" dirty="0" smtClean="0"/>
              <a:t>a series of publishable papers: a </a:t>
            </a:r>
            <a:r>
              <a:rPr lang="en-GB" sz="1900" dirty="0" smtClean="0"/>
              <a:t>research </a:t>
            </a:r>
            <a:r>
              <a:rPr lang="en-GB" sz="1900" dirty="0" smtClean="0"/>
              <a:t>proposal </a:t>
            </a:r>
            <a:r>
              <a:rPr lang="en-GB" sz="1900" dirty="0" smtClean="0"/>
              <a:t>(2,500 </a:t>
            </a:r>
            <a:r>
              <a:rPr lang="en-GB" sz="1900" dirty="0" smtClean="0"/>
              <a:t>words) and an </a:t>
            </a:r>
            <a:r>
              <a:rPr lang="en-GB" sz="1900" dirty="0" smtClean="0"/>
              <a:t>abstract </a:t>
            </a:r>
            <a:r>
              <a:rPr lang="en-GB" sz="1900" dirty="0" smtClean="0"/>
              <a:t>covering the three prospective papers; a </a:t>
            </a:r>
            <a:r>
              <a:rPr lang="en-GB" sz="1900" dirty="0" smtClean="0"/>
              <a:t>full </a:t>
            </a:r>
            <a:r>
              <a:rPr lang="en-GB" sz="1900" dirty="0" smtClean="0"/>
              <a:t>draft of the introduction </a:t>
            </a:r>
            <a:r>
              <a:rPr lang="en-GB" sz="1900" dirty="0" smtClean="0"/>
              <a:t>(8,000 words</a:t>
            </a:r>
            <a:r>
              <a:rPr lang="en-GB" sz="1900" dirty="0" smtClean="0"/>
              <a:t>); and a timetable for completion. </a:t>
            </a:r>
            <a:endParaRPr lang="en-GB" sz="1900" dirty="0" smtClean="0"/>
          </a:p>
          <a:p>
            <a:pPr>
              <a:buClr>
                <a:srgbClr val="FF0000"/>
              </a:buClr>
              <a:buFont typeface="Wingdings" pitchFamily="2" charset="2"/>
              <a:buChar char="§"/>
            </a:pPr>
            <a:endParaRPr lang="en-GB" sz="1900" dirty="0" smtClean="0"/>
          </a:p>
          <a:p>
            <a:pPr>
              <a:buClr>
                <a:srgbClr val="FF0000"/>
              </a:buClr>
              <a:buFont typeface="Wingdings" pitchFamily="2" charset="2"/>
              <a:buChar char="§"/>
            </a:pPr>
            <a:r>
              <a:rPr lang="en-GB" sz="2100" b="1" dirty="0" smtClean="0"/>
              <a:t>Year 2</a:t>
            </a:r>
            <a:r>
              <a:rPr lang="en-GB" sz="1900" dirty="0" smtClean="0"/>
              <a:t>: </a:t>
            </a:r>
            <a:r>
              <a:rPr lang="en-GB" sz="1900" dirty="0" smtClean="0"/>
              <a:t>S</a:t>
            </a:r>
            <a:r>
              <a:rPr lang="en-GB" sz="1900" dirty="0" smtClean="0"/>
              <a:t>tandard </a:t>
            </a:r>
            <a:r>
              <a:rPr lang="en-GB" sz="1900" dirty="0" smtClean="0"/>
              <a:t>thesis: at least two further </a:t>
            </a:r>
            <a:r>
              <a:rPr lang="en-GB" sz="1900" dirty="0" smtClean="0"/>
              <a:t>substantive </a:t>
            </a:r>
            <a:r>
              <a:rPr lang="en-GB" sz="1900" dirty="0" smtClean="0"/>
              <a:t>chapters </a:t>
            </a:r>
            <a:r>
              <a:rPr lang="en-GB" sz="1900" dirty="0" smtClean="0"/>
              <a:t>(5,000-7,000 </a:t>
            </a:r>
            <a:r>
              <a:rPr lang="en-GB" sz="1900" dirty="0" smtClean="0"/>
              <a:t>words each). T</a:t>
            </a:r>
            <a:r>
              <a:rPr lang="en-GB" sz="1900" dirty="0" smtClean="0"/>
              <a:t>hesis </a:t>
            </a:r>
            <a:r>
              <a:rPr lang="en-GB" sz="1900" dirty="0" smtClean="0"/>
              <a:t>as a series of </a:t>
            </a:r>
            <a:r>
              <a:rPr lang="en-GB" sz="1900" dirty="0" smtClean="0"/>
              <a:t>publishable </a:t>
            </a:r>
            <a:r>
              <a:rPr lang="en-GB" sz="1900" dirty="0" smtClean="0"/>
              <a:t>papers: at least one fully written paper </a:t>
            </a:r>
            <a:r>
              <a:rPr lang="en-GB" sz="1900" dirty="0" smtClean="0"/>
              <a:t>(10,000 </a:t>
            </a:r>
            <a:r>
              <a:rPr lang="en-GB" sz="1900" dirty="0" smtClean="0"/>
              <a:t>words); and outlines of the </a:t>
            </a:r>
            <a:r>
              <a:rPr lang="en-GB" sz="1900" dirty="0" smtClean="0"/>
              <a:t>other </a:t>
            </a:r>
            <a:r>
              <a:rPr lang="en-GB" sz="1900" dirty="0" smtClean="0"/>
              <a:t>two papers </a:t>
            </a:r>
            <a:r>
              <a:rPr lang="en-GB" sz="1900" dirty="0" smtClean="0"/>
              <a:t>(2,000 </a:t>
            </a:r>
            <a:r>
              <a:rPr lang="en-GB" sz="1900" dirty="0" smtClean="0"/>
              <a:t>words). </a:t>
            </a:r>
            <a:endParaRPr lang="en-GB" sz="1900" dirty="0" smtClean="0"/>
          </a:p>
          <a:p>
            <a:pPr>
              <a:buClr>
                <a:srgbClr val="FF0000"/>
              </a:buClr>
              <a:buNone/>
            </a:pPr>
            <a:endParaRPr lang="en-GB" sz="1900" dirty="0" smtClean="0"/>
          </a:p>
          <a:p>
            <a:pPr>
              <a:buClr>
                <a:srgbClr val="FF0000"/>
              </a:buClr>
              <a:buFont typeface="Wingdings" pitchFamily="2" charset="2"/>
              <a:buChar char="§"/>
            </a:pPr>
            <a:r>
              <a:rPr lang="en-GB" sz="2100" b="1" dirty="0" smtClean="0"/>
              <a:t>Year 3</a:t>
            </a:r>
            <a:r>
              <a:rPr lang="en-GB" sz="1900" dirty="0" smtClean="0"/>
              <a:t>: </a:t>
            </a:r>
            <a:r>
              <a:rPr lang="en-GB" sz="1900" dirty="0" smtClean="0"/>
              <a:t>S</a:t>
            </a:r>
            <a:r>
              <a:rPr lang="en-GB" sz="1900" dirty="0" smtClean="0"/>
              <a:t>tandard </a:t>
            </a:r>
            <a:r>
              <a:rPr lang="en-GB" sz="1900" dirty="0" smtClean="0"/>
              <a:t>thesis: a full draft of all core </a:t>
            </a:r>
            <a:r>
              <a:rPr lang="en-GB" sz="1900" dirty="0" smtClean="0"/>
              <a:t>chapters </a:t>
            </a:r>
            <a:r>
              <a:rPr lang="en-GB" sz="1900" dirty="0" smtClean="0"/>
              <a:t>and agreed timetable for completion. T</a:t>
            </a:r>
            <a:r>
              <a:rPr lang="en-GB" sz="1900" dirty="0" smtClean="0"/>
              <a:t>hesis </a:t>
            </a:r>
            <a:r>
              <a:rPr lang="en-GB" sz="1900" dirty="0" smtClean="0"/>
              <a:t>as a series of publishable papers: </a:t>
            </a:r>
            <a:r>
              <a:rPr lang="en-GB" sz="1900" dirty="0" smtClean="0"/>
              <a:t>full </a:t>
            </a:r>
            <a:r>
              <a:rPr lang="en-GB" sz="1900" dirty="0" smtClean="0"/>
              <a:t>drafts of all three papers and agreed timetable </a:t>
            </a:r>
            <a:r>
              <a:rPr lang="en-GB" sz="1900" dirty="0" smtClean="0"/>
              <a:t>for completion </a:t>
            </a:r>
            <a:r>
              <a:rPr lang="en-GB" sz="1900" dirty="0" smtClean="0"/>
              <a:t>of the thesis. </a:t>
            </a:r>
          </a:p>
          <a:p>
            <a:endParaRPr lang="en-GB" sz="1600" dirty="0" smtClean="0"/>
          </a:p>
          <a:p>
            <a:endParaRPr lang="en-GB" sz="1600" dirty="0" smtClean="0"/>
          </a:p>
          <a:p>
            <a:pPr lvl="1" algn="just">
              <a:buClr>
                <a:srgbClr val="ED181E"/>
              </a:buClr>
              <a:buSzPct val="70000"/>
              <a:buFont typeface="Wingdings" pitchFamily="2" charset="2"/>
              <a:buChar char="§"/>
            </a:pPr>
            <a:endParaRPr lang="en-GB" sz="2000" dirty="0" smtClean="0">
              <a:solidFill>
                <a:schemeClr val="tx1">
                  <a:lumMod val="75000"/>
                  <a:lumOff val="25000"/>
                </a:schemeClr>
              </a:solidFill>
              <a:latin typeface="Arial" charset="0"/>
            </a:endParaRPr>
          </a:p>
          <a:p>
            <a:pPr lvl="1" algn="just">
              <a:buClr>
                <a:srgbClr val="ED181E"/>
              </a:buClr>
              <a:buSzPct val="70000"/>
              <a:buFont typeface="Wingdings" pitchFamily="2" charset="2"/>
              <a:buChar char="q"/>
            </a:pPr>
            <a:endParaRPr lang="en-GB" sz="2000" dirty="0" smtClean="0">
              <a:solidFill>
                <a:schemeClr val="tx1">
                  <a:lumMod val="75000"/>
                  <a:lumOff val="25000"/>
                </a:schemeClr>
              </a:solidFill>
              <a:latin typeface="Arial" charset="0"/>
            </a:endParaRPr>
          </a:p>
          <a:p>
            <a:pPr lvl="1">
              <a:lnSpc>
                <a:spcPct val="130000"/>
              </a:lnSpc>
              <a:buClr>
                <a:srgbClr val="ED181E"/>
              </a:buClr>
              <a:buSzPct val="70000"/>
              <a:buFont typeface="Wingdings" pitchFamily="2" charset="2"/>
              <a:buChar char="q"/>
            </a:pPr>
            <a:endParaRPr lang="en-GB" sz="2000" dirty="0">
              <a:solidFill>
                <a:schemeClr val="tx1">
                  <a:lumMod val="75000"/>
                  <a:lumOff val="25000"/>
                </a:schemeClr>
              </a:solidFill>
              <a:latin typeface="Arial" charset="0"/>
            </a:endParaRPr>
          </a:p>
          <a:p>
            <a:pPr marL="109728" indent="0">
              <a:lnSpc>
                <a:spcPct val="130000"/>
              </a:lnSpc>
              <a:buClr>
                <a:srgbClr val="ED181E"/>
              </a:buClr>
              <a:buSzPct val="70000"/>
              <a:buNone/>
            </a:pPr>
            <a:endParaRPr lang="en-GB" sz="2000" dirty="0">
              <a:solidFill>
                <a:schemeClr val="tx1">
                  <a:lumMod val="75000"/>
                  <a:lumOff val="25000"/>
                </a:schemeClr>
              </a:solidFill>
              <a:latin typeface="Arial" charset="0"/>
            </a:endParaRPr>
          </a:p>
          <a:p>
            <a:pPr marL="393192" lvl="1" indent="0">
              <a:lnSpc>
                <a:spcPct val="130000"/>
              </a:lnSpc>
              <a:buClr>
                <a:srgbClr val="ED181E"/>
              </a:buClr>
              <a:buSzPct val="70000"/>
              <a:buNone/>
            </a:pPr>
            <a:endParaRPr lang="en-GB" sz="1600" dirty="0">
              <a:solidFill>
                <a:schemeClr val="tx1">
                  <a:lumMod val="75000"/>
                  <a:lumOff val="25000"/>
                </a:schemeClr>
              </a:solidFill>
              <a:latin typeface="Arial" charset="0"/>
            </a:endParaRPr>
          </a:p>
          <a:p>
            <a:pPr marL="393192" lvl="1" indent="0">
              <a:lnSpc>
                <a:spcPct val="130000"/>
              </a:lnSpc>
              <a:buClr>
                <a:srgbClr val="ED181E"/>
              </a:buClr>
              <a:buSzPct val="70000"/>
              <a:buNone/>
            </a:pPr>
            <a:endParaRPr lang="en-GB" sz="1600" dirty="0">
              <a:solidFill>
                <a:schemeClr val="tx1">
                  <a:lumMod val="75000"/>
                  <a:lumOff val="25000"/>
                </a:schemeClr>
              </a:solidFill>
              <a:latin typeface="Arial" charset="0"/>
            </a:endParaRPr>
          </a:p>
          <a:p>
            <a:pPr marL="393192" lvl="1" indent="0">
              <a:lnSpc>
                <a:spcPct val="130000"/>
              </a:lnSpc>
              <a:buClr>
                <a:srgbClr val="ED181E"/>
              </a:buClr>
              <a:buSzPct val="70000"/>
              <a:buNone/>
            </a:pPr>
            <a:endParaRPr lang="en-GB" sz="1600" dirty="0">
              <a:solidFill>
                <a:schemeClr val="tx1">
                  <a:lumMod val="75000"/>
                  <a:lumOff val="25000"/>
                </a:schemeClr>
              </a:solidFill>
              <a:latin typeface="Arial" charset="0"/>
            </a:endParaRPr>
          </a:p>
          <a:p>
            <a:pPr marL="109728" indent="0">
              <a:buNone/>
            </a:pPr>
            <a:endParaRPr lang="en-GB" dirty="0" smtClean="0">
              <a:solidFill>
                <a:schemeClr val="tx1">
                  <a:lumMod val="75000"/>
                  <a:lumOff val="25000"/>
                </a:schemeClr>
              </a:solidFill>
            </a:endParaRPr>
          </a:p>
          <a:p>
            <a:pPr marL="109728" indent="0">
              <a:buNone/>
            </a:pPr>
            <a:endParaRPr lang="en-GB" dirty="0">
              <a:solidFill>
                <a:schemeClr val="tx1">
                  <a:lumMod val="75000"/>
                  <a:lumOff val="25000"/>
                </a:schemeClr>
              </a:solidFill>
            </a:endParaRPr>
          </a:p>
          <a:p>
            <a:pPr marL="109728" indent="0">
              <a:buNone/>
            </a:pPr>
            <a:endParaRPr lang="en-GB" dirty="0">
              <a:solidFill>
                <a:schemeClr val="tx1">
                  <a:lumMod val="75000"/>
                  <a:lumOff val="25000"/>
                </a:schemeClr>
              </a:solidFill>
            </a:endParaRPr>
          </a:p>
        </p:txBody>
      </p:sp>
      <p:sp>
        <p:nvSpPr>
          <p:cNvPr id="3" name="Title 2"/>
          <p:cNvSpPr>
            <a:spLocks noGrp="1"/>
          </p:cNvSpPr>
          <p:nvPr>
            <p:ph type="title"/>
          </p:nvPr>
        </p:nvSpPr>
        <p:spPr/>
        <p:txBody>
          <a:bodyPr>
            <a:normAutofit/>
          </a:bodyPr>
          <a:lstStyle/>
          <a:p>
            <a:r>
              <a:rPr lang="en-GB" sz="3200" dirty="0" smtClean="0">
                <a:latin typeface="Arial" pitchFamily="34" charset="0"/>
                <a:cs typeface="Arial" pitchFamily="34" charset="0"/>
              </a:rPr>
              <a:t> </a:t>
            </a:r>
            <a:r>
              <a:rPr lang="en-GB" sz="3200" dirty="0" smtClean="0">
                <a:effectLst/>
              </a:rPr>
              <a:t>Student Progress and Milestones</a:t>
            </a:r>
            <a:endParaRPr lang="en-GB" sz="3200" dirty="0">
              <a:effectLst/>
              <a:cs typeface="Arial" pitchFamily="34" charset="0"/>
            </a:endParaRPr>
          </a:p>
        </p:txBody>
      </p:sp>
      <p:pic>
        <p:nvPicPr>
          <p:cNvPr id="4" name="Picture 4"/>
          <p:cNvPicPr>
            <a:picLocks noChangeAspect="1" noChangeArrowheads="1"/>
          </p:cNvPicPr>
          <p:nvPr/>
        </p:nvPicPr>
        <p:blipFill>
          <a:blip r:embed="rId2" cstate="print"/>
          <a:srcRect/>
          <a:stretch>
            <a:fillRect/>
          </a:stretch>
        </p:blipFill>
        <p:spPr bwMode="auto">
          <a:xfrm>
            <a:off x="971600" y="5445224"/>
            <a:ext cx="644525" cy="644525"/>
          </a:xfrm>
          <a:prstGeom prst="rect">
            <a:avLst/>
          </a:prstGeom>
          <a:noFill/>
        </p:spPr>
      </p:pic>
    </p:spTree>
    <p:extLst>
      <p:ext uri="{BB962C8B-B14F-4D97-AF65-F5344CB8AC3E}">
        <p14:creationId xmlns="" xmlns:p14="http://schemas.microsoft.com/office/powerpoint/2010/main" val="1117089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1143000" y="1412776"/>
            <a:ext cx="7772400" cy="3960440"/>
          </a:xfrm>
        </p:spPr>
        <p:txBody>
          <a:bodyPr anchor="t">
            <a:normAutofit lnSpcReduction="10000"/>
          </a:bodyPr>
          <a:lstStyle/>
          <a:p>
            <a:endParaRPr lang="en-GB" sz="2000" dirty="0" smtClean="0"/>
          </a:p>
          <a:p>
            <a:pPr>
              <a:buClr>
                <a:srgbClr val="FF0000"/>
              </a:buClr>
              <a:buFont typeface="Wingdings" pitchFamily="2" charset="2"/>
              <a:buChar char="q"/>
            </a:pPr>
            <a:r>
              <a:rPr lang="en-GB" sz="1800" b="1" dirty="0" smtClean="0"/>
              <a:t>Annual Reporting</a:t>
            </a:r>
            <a:r>
              <a:rPr lang="en-GB" sz="1800" dirty="0" smtClean="0"/>
              <a:t>: all </a:t>
            </a:r>
            <a:r>
              <a:rPr lang="en-GB" sz="1800" dirty="0" smtClean="0"/>
              <a:t>Supervisors submit an </a:t>
            </a:r>
            <a:r>
              <a:rPr lang="en-GB" sz="1800" dirty="0" smtClean="0"/>
              <a:t>Annual </a:t>
            </a:r>
            <a:r>
              <a:rPr lang="en-GB" sz="1800" dirty="0" smtClean="0"/>
              <a:t>Progress Report Form to the </a:t>
            </a:r>
            <a:r>
              <a:rPr lang="en-GB" sz="1800" dirty="0" smtClean="0"/>
              <a:t>Doctoral Programme </a:t>
            </a:r>
            <a:r>
              <a:rPr lang="en-GB" sz="1800" dirty="0" smtClean="0"/>
              <a:t>Director at the end of </a:t>
            </a:r>
            <a:r>
              <a:rPr lang="en-GB" sz="1800" dirty="0" smtClean="0"/>
              <a:t>July</a:t>
            </a:r>
          </a:p>
          <a:p>
            <a:pPr>
              <a:buClr>
                <a:srgbClr val="FF0000"/>
              </a:buClr>
              <a:buNone/>
            </a:pPr>
            <a:endParaRPr lang="en-GB" sz="1800" dirty="0" smtClean="0"/>
          </a:p>
          <a:p>
            <a:pPr>
              <a:buClr>
                <a:srgbClr val="FF0000"/>
              </a:buClr>
              <a:buFont typeface="Wingdings" pitchFamily="2" charset="2"/>
              <a:buChar char="q"/>
            </a:pPr>
            <a:r>
              <a:rPr lang="en-GB" sz="1800" b="1" dirty="0" smtClean="0"/>
              <a:t>Review panels</a:t>
            </a:r>
            <a:r>
              <a:rPr lang="en-GB" sz="1800" dirty="0" smtClean="0"/>
              <a:t>:</a:t>
            </a:r>
          </a:p>
          <a:p>
            <a:pPr>
              <a:buClr>
                <a:srgbClr val="FF0000"/>
              </a:buClr>
              <a:buFont typeface="Wingdings" pitchFamily="2" charset="2"/>
              <a:buChar char="§"/>
            </a:pPr>
            <a:r>
              <a:rPr lang="en-GB" sz="1800" dirty="0" smtClean="0"/>
              <a:t>held </a:t>
            </a:r>
            <a:r>
              <a:rPr lang="en-GB" sz="1800" dirty="0" smtClean="0"/>
              <a:t>to evaluate work that </a:t>
            </a:r>
            <a:r>
              <a:rPr lang="en-GB" sz="1800" dirty="0" smtClean="0"/>
              <a:t>has </a:t>
            </a:r>
            <a:r>
              <a:rPr lang="en-GB" sz="1800" dirty="0" smtClean="0"/>
              <a:t>been submitted and to explore the directions </a:t>
            </a:r>
            <a:r>
              <a:rPr lang="en-GB" sz="1800" dirty="0" smtClean="0"/>
              <a:t>of </a:t>
            </a:r>
            <a:r>
              <a:rPr lang="en-GB" sz="1800" dirty="0" smtClean="0"/>
              <a:t>future </a:t>
            </a:r>
            <a:r>
              <a:rPr lang="en-GB" sz="1800" dirty="0" smtClean="0"/>
              <a:t>work</a:t>
            </a:r>
          </a:p>
          <a:p>
            <a:pPr>
              <a:buClr>
                <a:srgbClr val="FF0000"/>
              </a:buClr>
              <a:buFont typeface="Wingdings" pitchFamily="2" charset="2"/>
              <a:buChar char="§"/>
            </a:pPr>
            <a:r>
              <a:rPr lang="en-GB" sz="1800" dirty="0" smtClean="0"/>
              <a:t>composed </a:t>
            </a:r>
            <a:r>
              <a:rPr lang="en-GB" sz="1800" dirty="0" smtClean="0"/>
              <a:t>of the Supervisors and one Assessor (to be </a:t>
            </a:r>
            <a:r>
              <a:rPr lang="en-GB" sz="1800" dirty="0" smtClean="0"/>
              <a:t>appointed </a:t>
            </a:r>
            <a:r>
              <a:rPr lang="en-GB" sz="1800" dirty="0" smtClean="0"/>
              <a:t>by the Doctoral Programme Committee in </a:t>
            </a:r>
            <a:r>
              <a:rPr lang="en-GB" sz="1800" dirty="0" smtClean="0"/>
              <a:t>consultation </a:t>
            </a:r>
            <a:r>
              <a:rPr lang="en-GB" sz="1800" dirty="0" smtClean="0"/>
              <a:t>with the </a:t>
            </a:r>
            <a:r>
              <a:rPr lang="en-GB" sz="1800" dirty="0" smtClean="0"/>
              <a:t>Supervisors)</a:t>
            </a:r>
            <a:r>
              <a:rPr lang="en-GB" sz="1800" dirty="0" smtClean="0"/>
              <a:t> and </a:t>
            </a:r>
            <a:r>
              <a:rPr lang="en-GB" sz="1800" dirty="0" smtClean="0"/>
              <a:t>the Doctoral Programme Director </a:t>
            </a:r>
            <a:r>
              <a:rPr lang="en-GB" sz="1800" dirty="0" smtClean="0"/>
              <a:t>(or any other member of the Doctoral </a:t>
            </a:r>
            <a:r>
              <a:rPr lang="en-GB" sz="1800" dirty="0" smtClean="0"/>
              <a:t>Programme </a:t>
            </a:r>
            <a:r>
              <a:rPr lang="en-GB" sz="1800" dirty="0" smtClean="0"/>
              <a:t>Committee</a:t>
            </a:r>
            <a:r>
              <a:rPr lang="en-GB" sz="1800" dirty="0" smtClean="0"/>
              <a:t>) </a:t>
            </a:r>
          </a:p>
          <a:p>
            <a:pPr>
              <a:buClr>
                <a:srgbClr val="FF0000"/>
              </a:buClr>
              <a:buFont typeface="Wingdings" pitchFamily="2" charset="2"/>
              <a:buChar char="§"/>
            </a:pPr>
            <a:r>
              <a:rPr lang="en-GB" sz="1800" dirty="0" smtClean="0"/>
              <a:t>t</a:t>
            </a:r>
            <a:r>
              <a:rPr lang="en-GB" sz="1800" dirty="0" smtClean="0"/>
              <a:t>heir role </a:t>
            </a:r>
            <a:r>
              <a:rPr lang="en-GB" sz="1800" dirty="0" smtClean="0"/>
              <a:t>is to monitor </a:t>
            </a:r>
            <a:r>
              <a:rPr lang="en-GB" sz="1800" dirty="0" smtClean="0"/>
              <a:t>the </a:t>
            </a:r>
            <a:r>
              <a:rPr lang="en-GB" sz="1800" dirty="0" smtClean="0"/>
              <a:t>progress of the student and his/her </a:t>
            </a:r>
            <a:r>
              <a:rPr lang="en-GB" sz="1800" dirty="0" smtClean="0"/>
              <a:t>participation </a:t>
            </a:r>
            <a:r>
              <a:rPr lang="en-GB" sz="1800" dirty="0" smtClean="0"/>
              <a:t>in Seminars and Workshops</a:t>
            </a:r>
          </a:p>
          <a:p>
            <a:endParaRPr lang="en-GB" sz="4000" dirty="0" smtClean="0"/>
          </a:p>
          <a:p>
            <a:endParaRPr lang="en-GB" sz="3800" dirty="0" smtClean="0"/>
          </a:p>
          <a:p>
            <a:endParaRPr lang="en-GB" sz="3800" dirty="0" smtClean="0"/>
          </a:p>
          <a:p>
            <a:pPr>
              <a:buNone/>
            </a:pPr>
            <a:endParaRPr lang="en-GB" sz="3800" dirty="0" smtClean="0"/>
          </a:p>
          <a:p>
            <a:pPr marL="57150" indent="0">
              <a:lnSpc>
                <a:spcPct val="120000"/>
              </a:lnSpc>
              <a:buClr>
                <a:srgbClr val="ED181E"/>
              </a:buClr>
              <a:buSzPct val="70000"/>
              <a:buNone/>
            </a:pPr>
            <a:endParaRPr lang="en-GB" sz="3600" b="1" dirty="0" smtClean="0">
              <a:solidFill>
                <a:srgbClr val="464646"/>
              </a:solidFill>
              <a:latin typeface="Arial" charset="0"/>
            </a:endParaRPr>
          </a:p>
          <a:p>
            <a:pPr marL="57150" indent="0">
              <a:lnSpc>
                <a:spcPct val="120000"/>
              </a:lnSpc>
              <a:buClr>
                <a:srgbClr val="ED181E"/>
              </a:buClr>
              <a:buSzPct val="70000"/>
              <a:buNone/>
            </a:pPr>
            <a:endParaRPr lang="en-GB" sz="3600" b="1" dirty="0" smtClean="0">
              <a:solidFill>
                <a:srgbClr val="464646"/>
              </a:solidFill>
              <a:latin typeface="Arial" charset="0"/>
            </a:endParaRPr>
          </a:p>
          <a:p>
            <a:pPr marL="457200" lvl="1" indent="0">
              <a:lnSpc>
                <a:spcPts val="3000"/>
              </a:lnSpc>
              <a:buClr>
                <a:srgbClr val="ED181E"/>
              </a:buClr>
              <a:buSzPct val="70000"/>
              <a:buNone/>
            </a:pPr>
            <a:endParaRPr lang="en-GB" sz="2000" dirty="0">
              <a:latin typeface="Arial" charset="0"/>
            </a:endParaRPr>
          </a:p>
          <a:p>
            <a:pPr>
              <a:lnSpc>
                <a:spcPct val="90000"/>
              </a:lnSpc>
              <a:buClr>
                <a:srgbClr val="ED181E"/>
              </a:buClr>
              <a:buSzPct val="70000"/>
              <a:buFont typeface="Webdings" pitchFamily="18" charset="2"/>
              <a:buNone/>
            </a:pPr>
            <a:endParaRPr lang="en-GB" sz="2000" dirty="0">
              <a:latin typeface="Arial" charset="0"/>
            </a:endParaRPr>
          </a:p>
          <a:p>
            <a:pPr lvl="1">
              <a:lnSpc>
                <a:spcPts val="3000"/>
              </a:lnSpc>
              <a:buClr>
                <a:srgbClr val="ED181E"/>
              </a:buClr>
              <a:buFont typeface="Wingdings" pitchFamily="2" charset="2"/>
              <a:buChar char="§"/>
            </a:pPr>
            <a:endParaRPr lang="en-GB" sz="2600" dirty="0">
              <a:latin typeface="Arial" charset="0"/>
            </a:endParaRPr>
          </a:p>
        </p:txBody>
      </p:sp>
      <p:sp>
        <p:nvSpPr>
          <p:cNvPr id="15362" name="Rectangle 2"/>
          <p:cNvSpPr>
            <a:spLocks noGrp="1" noChangeArrowheads="1"/>
          </p:cNvSpPr>
          <p:nvPr>
            <p:ph type="title"/>
          </p:nvPr>
        </p:nvSpPr>
        <p:spPr>
          <a:xfrm>
            <a:off x="1116013" y="260649"/>
            <a:ext cx="7772400" cy="1224136"/>
          </a:xfrm>
        </p:spPr>
        <p:txBody>
          <a:bodyPr>
            <a:normAutofit fontScale="90000"/>
          </a:bodyPr>
          <a:lstStyle/>
          <a:p>
            <a:r>
              <a:rPr lang="en-GB" sz="3200" dirty="0" smtClean="0"/>
              <a:t/>
            </a:r>
            <a:br>
              <a:rPr lang="en-GB" sz="3200" dirty="0" smtClean="0"/>
            </a:br>
            <a:r>
              <a:rPr lang="en-GB" sz="3600" dirty="0" smtClean="0">
                <a:effectLst/>
              </a:rPr>
              <a:t>Monitoring </a:t>
            </a:r>
            <a:r>
              <a:rPr lang="en-GB" sz="3600" dirty="0" smtClean="0">
                <a:effectLst/>
              </a:rPr>
              <a:t>and Review Process for MPhil/PhD </a:t>
            </a:r>
            <a:r>
              <a:rPr lang="en-GB" sz="3600" dirty="0" smtClean="0">
                <a:effectLst/>
              </a:rPr>
              <a:t>Students </a:t>
            </a:r>
            <a:r>
              <a:rPr lang="en-GB" sz="3200" dirty="0" smtClean="0"/>
              <a:t/>
            </a:r>
            <a:br>
              <a:rPr lang="en-GB" sz="3200" dirty="0" smtClean="0"/>
            </a:br>
            <a:endParaRPr lang="en-GB" sz="3200" b="1" dirty="0">
              <a:effectLst>
                <a:outerShdw blurRad="38100" dist="38100" dir="2700000" algn="tl">
                  <a:srgbClr val="000000">
                    <a:alpha val="43137"/>
                  </a:srgbClr>
                </a:outerShdw>
              </a:effectLst>
            </a:endParaRPr>
          </a:p>
        </p:txBody>
      </p:sp>
      <p:pic>
        <p:nvPicPr>
          <p:cNvPr id="15364" name="Picture 4"/>
          <p:cNvPicPr>
            <a:picLocks noChangeAspect="1" noChangeArrowheads="1"/>
          </p:cNvPicPr>
          <p:nvPr/>
        </p:nvPicPr>
        <p:blipFill>
          <a:blip r:embed="rId2" cstate="print"/>
          <a:srcRect/>
          <a:stretch>
            <a:fillRect/>
          </a:stretch>
        </p:blipFill>
        <p:spPr bwMode="auto">
          <a:xfrm>
            <a:off x="1187624" y="5445224"/>
            <a:ext cx="644525" cy="644525"/>
          </a:xfrm>
          <a:prstGeom prst="rect">
            <a:avLst/>
          </a:prstGeom>
          <a:noFill/>
        </p:spPr>
      </p:pic>
    </p:spTree>
    <p:extLst>
      <p:ext uri="{BB962C8B-B14F-4D97-AF65-F5344CB8AC3E}">
        <p14:creationId xmlns="" xmlns:p14="http://schemas.microsoft.com/office/powerpoint/2010/main" val="15311664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539552" y="1268760"/>
            <a:ext cx="8375848" cy="4104456"/>
          </a:xfrm>
        </p:spPr>
        <p:txBody>
          <a:bodyPr anchor="t">
            <a:normAutofit/>
          </a:bodyPr>
          <a:lstStyle/>
          <a:p>
            <a:pPr>
              <a:buNone/>
            </a:pPr>
            <a:endParaRPr lang="en-GB" sz="1800" dirty="0" smtClean="0"/>
          </a:p>
          <a:p>
            <a:pPr>
              <a:buClr>
                <a:srgbClr val="FF0000"/>
              </a:buClr>
              <a:buFont typeface="Wingdings" pitchFamily="2" charset="2"/>
              <a:buChar char="q"/>
            </a:pPr>
            <a:r>
              <a:rPr lang="en-GB" sz="1800" dirty="0" smtClean="0"/>
              <a:t>At </a:t>
            </a:r>
            <a:r>
              <a:rPr lang="en-GB" sz="1800" dirty="0" smtClean="0"/>
              <a:t>the end of Year 1, students </a:t>
            </a:r>
            <a:r>
              <a:rPr lang="en-GB" sz="1800" dirty="0" smtClean="0"/>
              <a:t>will </a:t>
            </a:r>
            <a:r>
              <a:rPr lang="en-GB" sz="1800" dirty="0" smtClean="0"/>
              <a:t>be </a:t>
            </a:r>
            <a:r>
              <a:rPr lang="en-GB" sz="1800" dirty="0" smtClean="0"/>
              <a:t>required to submit to their Supervisors</a:t>
            </a:r>
            <a:r>
              <a:rPr lang="en-GB" sz="1800" dirty="0" smtClean="0"/>
              <a:t>, Assessor and MPhil/PhD </a:t>
            </a:r>
            <a:r>
              <a:rPr lang="en-GB" sz="1800" dirty="0" smtClean="0"/>
              <a:t>Administrator the following</a:t>
            </a:r>
            <a:r>
              <a:rPr lang="en-GB" sz="1800" dirty="0" smtClean="0"/>
              <a:t>: </a:t>
            </a:r>
            <a:endParaRPr lang="en-GB" sz="1800" dirty="0" smtClean="0"/>
          </a:p>
          <a:p>
            <a:pPr>
              <a:buClr>
                <a:srgbClr val="FF0000"/>
              </a:buClr>
              <a:buFont typeface="Wingdings" pitchFamily="2" charset="2"/>
              <a:buChar char="§"/>
            </a:pPr>
            <a:r>
              <a:rPr lang="en-GB" sz="1800" dirty="0" smtClean="0"/>
              <a:t>A </a:t>
            </a:r>
            <a:r>
              <a:rPr lang="en-GB" sz="1800" dirty="0" smtClean="0"/>
              <a:t>sample chapter </a:t>
            </a:r>
            <a:r>
              <a:rPr lang="en-GB" sz="1800" dirty="0" smtClean="0"/>
              <a:t>(8,000 </a:t>
            </a:r>
            <a:r>
              <a:rPr lang="en-GB" sz="1800" dirty="0" smtClean="0"/>
              <a:t>words) and a </a:t>
            </a:r>
            <a:r>
              <a:rPr lang="en-GB" sz="1800" dirty="0" smtClean="0"/>
              <a:t>research </a:t>
            </a:r>
            <a:r>
              <a:rPr lang="en-GB" sz="1800" dirty="0" smtClean="0"/>
              <a:t>proposal </a:t>
            </a:r>
            <a:r>
              <a:rPr lang="en-GB" sz="1800" dirty="0" smtClean="0"/>
              <a:t>(2,500 </a:t>
            </a:r>
            <a:r>
              <a:rPr lang="en-GB" sz="1800" dirty="0" smtClean="0"/>
              <a:t>words) </a:t>
            </a:r>
          </a:p>
          <a:p>
            <a:pPr>
              <a:buClr>
                <a:srgbClr val="FF0000"/>
              </a:buClr>
              <a:buFont typeface="Wingdings" pitchFamily="2" charset="2"/>
              <a:buChar char="§"/>
            </a:pPr>
            <a:r>
              <a:rPr lang="en-GB" sz="1800" dirty="0" smtClean="0"/>
              <a:t>An </a:t>
            </a:r>
            <a:r>
              <a:rPr lang="en-GB" sz="1800" dirty="0" smtClean="0"/>
              <a:t>abstract of the whole thesis (one page) </a:t>
            </a:r>
          </a:p>
          <a:p>
            <a:pPr>
              <a:buClr>
                <a:srgbClr val="FF0000"/>
              </a:buClr>
              <a:buFont typeface="Wingdings" pitchFamily="2" charset="2"/>
              <a:buChar char="§"/>
            </a:pPr>
            <a:r>
              <a:rPr lang="en-GB" sz="1800" dirty="0" smtClean="0"/>
              <a:t>A </a:t>
            </a:r>
            <a:r>
              <a:rPr lang="en-GB" sz="1800" dirty="0" smtClean="0"/>
              <a:t>chapter synopsis and timetable for completion </a:t>
            </a:r>
            <a:r>
              <a:rPr lang="en-GB" sz="1800" dirty="0" smtClean="0"/>
              <a:t>(2 </a:t>
            </a:r>
            <a:r>
              <a:rPr lang="en-GB" sz="1800" dirty="0" smtClean="0"/>
              <a:t>pages) </a:t>
            </a:r>
            <a:endParaRPr lang="en-GB" sz="1800" dirty="0" smtClean="0"/>
          </a:p>
          <a:p>
            <a:pPr>
              <a:buClr>
                <a:srgbClr val="FF0000"/>
              </a:buClr>
              <a:buNone/>
            </a:pPr>
            <a:endParaRPr lang="en-GB" sz="1800" dirty="0" smtClean="0"/>
          </a:p>
          <a:p>
            <a:pPr>
              <a:buClr>
                <a:srgbClr val="FF0000"/>
              </a:buClr>
              <a:buFont typeface="Wingdings" pitchFamily="2" charset="2"/>
              <a:buChar char="q"/>
            </a:pPr>
            <a:r>
              <a:rPr lang="en-GB" sz="1800" dirty="0" smtClean="0"/>
              <a:t>I</a:t>
            </a:r>
            <a:r>
              <a:rPr lang="en-GB" sz="1800" dirty="0" smtClean="0"/>
              <a:t>n the event of failure to pass the upgrade, the Review Panel can be reconvened only ONCE and the assessment following such extension will be FINAL</a:t>
            </a:r>
            <a:endParaRPr lang="en-GB" sz="1800" dirty="0" smtClean="0"/>
          </a:p>
          <a:p>
            <a:pPr marL="457200" lvl="1" indent="0">
              <a:lnSpc>
                <a:spcPts val="3000"/>
              </a:lnSpc>
              <a:buClr>
                <a:srgbClr val="ED181E"/>
              </a:buClr>
              <a:buSzPct val="70000"/>
              <a:buNone/>
            </a:pPr>
            <a:endParaRPr lang="en-GB" sz="1800" b="1" dirty="0">
              <a:latin typeface="Arial" charset="0"/>
            </a:endParaRPr>
          </a:p>
          <a:p>
            <a:pPr lvl="1">
              <a:lnSpc>
                <a:spcPts val="3000"/>
              </a:lnSpc>
              <a:buClr>
                <a:srgbClr val="ED181E"/>
              </a:buClr>
              <a:buSzPct val="70000"/>
              <a:buFont typeface="Webdings" pitchFamily="18" charset="2"/>
              <a:buChar char="&lt;"/>
            </a:pPr>
            <a:endParaRPr lang="en-GB" sz="1800" b="1" dirty="0">
              <a:latin typeface="Arial" charset="0"/>
            </a:endParaRPr>
          </a:p>
          <a:p>
            <a:pPr>
              <a:lnSpc>
                <a:spcPct val="80000"/>
              </a:lnSpc>
              <a:buClr>
                <a:srgbClr val="ED181E"/>
              </a:buClr>
              <a:buSzPct val="70000"/>
              <a:buFont typeface="Webdings" pitchFamily="18" charset="2"/>
              <a:buNone/>
            </a:pPr>
            <a:endParaRPr lang="en-GB" sz="1200" dirty="0">
              <a:latin typeface="Arial" charset="0"/>
            </a:endParaRPr>
          </a:p>
          <a:p>
            <a:pPr lvl="1">
              <a:lnSpc>
                <a:spcPts val="3000"/>
              </a:lnSpc>
              <a:buClr>
                <a:srgbClr val="ED181E"/>
              </a:buClr>
              <a:buFont typeface="Wingdings" pitchFamily="2" charset="2"/>
              <a:buChar char="§"/>
            </a:pPr>
            <a:endParaRPr lang="en-GB" sz="1100" dirty="0">
              <a:latin typeface="Arial" charset="0"/>
            </a:endParaRPr>
          </a:p>
        </p:txBody>
      </p:sp>
      <p:sp>
        <p:nvSpPr>
          <p:cNvPr id="16386" name="Rectangle 2"/>
          <p:cNvSpPr>
            <a:spLocks noGrp="1" noChangeArrowheads="1"/>
          </p:cNvSpPr>
          <p:nvPr>
            <p:ph type="title"/>
          </p:nvPr>
        </p:nvSpPr>
        <p:spPr>
          <a:xfrm>
            <a:off x="683568" y="332657"/>
            <a:ext cx="8204845" cy="936103"/>
          </a:xfrm>
        </p:spPr>
        <p:txBody>
          <a:bodyPr>
            <a:normAutofit/>
          </a:bodyPr>
          <a:lstStyle/>
          <a:p>
            <a:r>
              <a:rPr lang="en-GB" sz="3200" dirty="0" smtClean="0">
                <a:effectLst/>
              </a:rPr>
              <a:t>Major Upgrade from MPhil to PhD</a:t>
            </a:r>
            <a:endParaRPr lang="en-GB" sz="3200" b="1" dirty="0">
              <a:effectLst/>
            </a:endParaRPr>
          </a:p>
        </p:txBody>
      </p:sp>
      <p:pic>
        <p:nvPicPr>
          <p:cNvPr id="16388" name="Picture 4"/>
          <p:cNvPicPr>
            <a:picLocks noChangeAspect="1" noChangeArrowheads="1"/>
          </p:cNvPicPr>
          <p:nvPr/>
        </p:nvPicPr>
        <p:blipFill>
          <a:blip r:embed="rId2" cstate="print"/>
          <a:srcRect/>
          <a:stretch>
            <a:fillRect/>
          </a:stretch>
        </p:blipFill>
        <p:spPr bwMode="auto">
          <a:xfrm>
            <a:off x="1259632" y="5445224"/>
            <a:ext cx="644525" cy="64452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4176463"/>
          </a:xfrm>
        </p:spPr>
        <p:txBody>
          <a:bodyPr>
            <a:normAutofit fontScale="92500" lnSpcReduction="20000"/>
          </a:bodyPr>
          <a:lstStyle/>
          <a:p>
            <a:pPr>
              <a:buClr>
                <a:srgbClr val="FF0000"/>
              </a:buClr>
              <a:buFont typeface="Wingdings" pitchFamily="2" charset="2"/>
              <a:buChar char="q"/>
            </a:pPr>
            <a:r>
              <a:rPr lang="en-GB" sz="1700" dirty="0" smtClean="0"/>
              <a:t>At </a:t>
            </a:r>
            <a:r>
              <a:rPr lang="en-GB" sz="1700" dirty="0" smtClean="0"/>
              <a:t>the end </a:t>
            </a:r>
            <a:r>
              <a:rPr lang="en-GB" sz="1700" dirty="0" smtClean="0"/>
              <a:t>of </a:t>
            </a:r>
            <a:r>
              <a:rPr lang="en-GB" sz="1700" dirty="0" smtClean="0"/>
              <a:t>the third year, students are to present their </a:t>
            </a:r>
            <a:r>
              <a:rPr lang="en-GB" sz="1700" dirty="0" smtClean="0"/>
              <a:t>work </a:t>
            </a:r>
            <a:r>
              <a:rPr lang="en-GB" sz="1700" dirty="0" smtClean="0"/>
              <a:t>to a panel consisting of a collective of </a:t>
            </a:r>
            <a:r>
              <a:rPr lang="en-GB" sz="1700" dirty="0" smtClean="0"/>
              <a:t>doctoral supervisors</a:t>
            </a:r>
          </a:p>
          <a:p>
            <a:pPr>
              <a:buClr>
                <a:srgbClr val="FF0000"/>
              </a:buClr>
              <a:buNone/>
            </a:pPr>
            <a:endParaRPr lang="en-GB" sz="1700" dirty="0" smtClean="0"/>
          </a:p>
          <a:p>
            <a:pPr>
              <a:buClr>
                <a:srgbClr val="FF0000"/>
              </a:buClr>
              <a:buFont typeface="Wingdings" pitchFamily="2" charset="2"/>
              <a:buChar char="q"/>
            </a:pPr>
            <a:r>
              <a:rPr lang="en-GB" sz="1700" dirty="0" smtClean="0"/>
              <a:t>In preparation for the PUPP, students are required to submit: an abstract of the thesis, </a:t>
            </a:r>
            <a:r>
              <a:rPr lang="en-GB" sz="1700" dirty="0" smtClean="0"/>
              <a:t>introduction, </a:t>
            </a:r>
            <a:r>
              <a:rPr lang="en-GB" sz="1700" dirty="0" smtClean="0"/>
              <a:t>core </a:t>
            </a:r>
            <a:r>
              <a:rPr lang="en-GB" sz="1700" dirty="0" smtClean="0"/>
              <a:t>chapter(s) of their thesis, and an annotated </a:t>
            </a:r>
            <a:r>
              <a:rPr lang="en-GB" sz="1700" dirty="0" smtClean="0"/>
              <a:t>table </a:t>
            </a:r>
            <a:r>
              <a:rPr lang="en-GB" sz="1700" dirty="0" smtClean="0"/>
              <a:t>of contents (including a timetable for </a:t>
            </a:r>
            <a:r>
              <a:rPr lang="en-GB" sz="1700" dirty="0" smtClean="0"/>
              <a:t>expected </a:t>
            </a:r>
            <a:r>
              <a:rPr lang="en-GB" sz="1700" dirty="0" smtClean="0"/>
              <a:t>completion of chapters</a:t>
            </a:r>
            <a:r>
              <a:rPr lang="en-GB" sz="1700" dirty="0" smtClean="0"/>
              <a:t>)</a:t>
            </a:r>
          </a:p>
          <a:p>
            <a:pPr>
              <a:buClr>
                <a:srgbClr val="FF0000"/>
              </a:buClr>
              <a:buNone/>
            </a:pPr>
            <a:endParaRPr lang="en-GB" sz="1700" dirty="0" smtClean="0"/>
          </a:p>
          <a:p>
            <a:pPr>
              <a:buClr>
                <a:srgbClr val="FF0000"/>
              </a:buClr>
              <a:buFont typeface="Wingdings" pitchFamily="2" charset="2"/>
              <a:buChar char="q"/>
            </a:pPr>
            <a:r>
              <a:rPr lang="en-GB" sz="1700" dirty="0" smtClean="0"/>
              <a:t>Attendance </a:t>
            </a:r>
            <a:r>
              <a:rPr lang="en-GB" sz="1700" dirty="0" smtClean="0"/>
              <a:t>to this </a:t>
            </a:r>
            <a:r>
              <a:rPr lang="en-GB" sz="1700" dirty="0" smtClean="0"/>
              <a:t>workshop is </a:t>
            </a:r>
            <a:r>
              <a:rPr lang="en-GB" sz="1700" dirty="0" smtClean="0"/>
              <a:t>limited to the third year (and </a:t>
            </a:r>
            <a:r>
              <a:rPr lang="en-GB" sz="1700" dirty="0" smtClean="0"/>
              <a:t>four year, </a:t>
            </a:r>
            <a:r>
              <a:rPr lang="en-GB" sz="1700" dirty="0" smtClean="0"/>
              <a:t>where </a:t>
            </a:r>
            <a:r>
              <a:rPr lang="en-GB" sz="1700" dirty="0" smtClean="0"/>
              <a:t>relevant) students</a:t>
            </a:r>
            <a:r>
              <a:rPr lang="en-GB" sz="1700" dirty="0" smtClean="0"/>
              <a:t>, their doctoral supervisors and </a:t>
            </a:r>
            <a:r>
              <a:rPr lang="en-GB" sz="1700" dirty="0" smtClean="0"/>
              <a:t>interested European Institute staff </a:t>
            </a:r>
          </a:p>
          <a:p>
            <a:pPr>
              <a:buClr>
                <a:srgbClr val="FF0000"/>
              </a:buClr>
              <a:buFont typeface="Wingdings" pitchFamily="2" charset="2"/>
              <a:buChar char="q"/>
            </a:pPr>
            <a:endParaRPr lang="en-GB" sz="1700" dirty="0" smtClean="0"/>
          </a:p>
          <a:p>
            <a:pPr>
              <a:buClr>
                <a:srgbClr val="FF0000"/>
              </a:buClr>
              <a:buFont typeface="Wingdings" pitchFamily="2" charset="2"/>
              <a:buChar char="q"/>
            </a:pPr>
            <a:r>
              <a:rPr lang="en-GB" sz="1700" dirty="0" smtClean="0"/>
              <a:t>Each student is allocated </a:t>
            </a:r>
            <a:r>
              <a:rPr lang="en-GB" sz="1700" dirty="0" smtClean="0"/>
              <a:t>12-15 minutes to </a:t>
            </a:r>
            <a:r>
              <a:rPr lang="en-GB" sz="1700" dirty="0" smtClean="0"/>
              <a:t>present their work, followed by 15 minutes </a:t>
            </a:r>
            <a:r>
              <a:rPr lang="en-GB" sz="1700" dirty="0" smtClean="0"/>
              <a:t>Q&amp;A</a:t>
            </a:r>
          </a:p>
          <a:p>
            <a:pPr>
              <a:buClr>
                <a:srgbClr val="FF0000"/>
              </a:buClr>
              <a:buNone/>
            </a:pPr>
            <a:endParaRPr lang="en-GB" sz="1700" dirty="0" smtClean="0"/>
          </a:p>
          <a:p>
            <a:pPr>
              <a:buClr>
                <a:srgbClr val="FF0000"/>
              </a:buClr>
              <a:buFont typeface="Wingdings" pitchFamily="2" charset="2"/>
              <a:buChar char="q"/>
            </a:pPr>
            <a:r>
              <a:rPr lang="en-GB" sz="1700" dirty="0" smtClean="0"/>
              <a:t>T</a:t>
            </a:r>
            <a:r>
              <a:rPr lang="en-GB" sz="1700" dirty="0" smtClean="0"/>
              <a:t>his </a:t>
            </a:r>
            <a:r>
              <a:rPr lang="en-GB" sz="1700" dirty="0" smtClean="0"/>
              <a:t>review is not a </a:t>
            </a:r>
            <a:r>
              <a:rPr lang="en-GB" sz="1700" dirty="0" smtClean="0"/>
              <a:t>formal assessment; rather, its </a:t>
            </a:r>
            <a:r>
              <a:rPr lang="en-GB" sz="1700" dirty="0" smtClean="0"/>
              <a:t>aim is to provide </a:t>
            </a:r>
            <a:r>
              <a:rPr lang="en-GB" sz="1700" dirty="0" smtClean="0"/>
              <a:t> broader </a:t>
            </a:r>
            <a:r>
              <a:rPr lang="en-GB" sz="1700" dirty="0" smtClean="0"/>
              <a:t>feedback to research students entering the </a:t>
            </a:r>
            <a:r>
              <a:rPr lang="en-GB" sz="1700" dirty="0" smtClean="0"/>
              <a:t>final </a:t>
            </a:r>
            <a:r>
              <a:rPr lang="en-GB" sz="1700" dirty="0" smtClean="0"/>
              <a:t>phase of their doctoral studies with a view </a:t>
            </a:r>
            <a:r>
              <a:rPr lang="en-GB" sz="1700" dirty="0" smtClean="0"/>
              <a:t>to </a:t>
            </a:r>
            <a:r>
              <a:rPr lang="en-GB" sz="1700" dirty="0" smtClean="0"/>
              <a:t>encourage the timely completion of the </a:t>
            </a:r>
            <a:r>
              <a:rPr lang="en-GB" sz="1700" dirty="0" smtClean="0"/>
              <a:t>thesis </a:t>
            </a:r>
            <a:endParaRPr lang="en-GB" sz="1700" dirty="0" smtClean="0"/>
          </a:p>
          <a:p>
            <a:pPr>
              <a:buNone/>
            </a:pPr>
            <a:endParaRPr lang="en-GB" sz="1800" dirty="0" smtClean="0"/>
          </a:p>
          <a:p>
            <a:pPr>
              <a:buClr>
                <a:srgbClr val="FF0000"/>
              </a:buClr>
              <a:buFont typeface="Wingdings" pitchFamily="2" charset="2"/>
              <a:buChar char="q"/>
            </a:pPr>
            <a:endParaRPr lang="en-GB" sz="1800" dirty="0" smtClean="0"/>
          </a:p>
          <a:p>
            <a:pPr algn="just">
              <a:buClr>
                <a:srgbClr val="FF0000"/>
              </a:buClr>
              <a:buNone/>
            </a:pPr>
            <a:endParaRPr lang="en-GB" sz="1400" dirty="0" smtClean="0">
              <a:solidFill>
                <a:srgbClr val="464646"/>
              </a:solidFill>
              <a:latin typeface="Arial" pitchFamily="34" charset="0"/>
              <a:cs typeface="Arial" pitchFamily="34" charset="0"/>
            </a:endParaRPr>
          </a:p>
        </p:txBody>
      </p:sp>
      <p:sp>
        <p:nvSpPr>
          <p:cNvPr id="3" name="Title 2"/>
          <p:cNvSpPr>
            <a:spLocks noGrp="1"/>
          </p:cNvSpPr>
          <p:nvPr>
            <p:ph type="title"/>
          </p:nvPr>
        </p:nvSpPr>
        <p:spPr>
          <a:xfrm>
            <a:off x="457200" y="274638"/>
            <a:ext cx="8229600" cy="706090"/>
          </a:xfrm>
        </p:spPr>
        <p:txBody>
          <a:bodyPr>
            <a:normAutofit fontScale="90000"/>
          </a:bodyPr>
          <a:lstStyle/>
          <a:p>
            <a:r>
              <a:rPr lang="en-GB" sz="3200" dirty="0" smtClean="0"/>
              <a:t/>
            </a:r>
            <a:br>
              <a:rPr lang="en-GB" sz="3200" dirty="0" smtClean="0"/>
            </a:br>
            <a:r>
              <a:rPr lang="en-GB" sz="3200" dirty="0" smtClean="0"/>
              <a:t>Post </a:t>
            </a:r>
            <a:r>
              <a:rPr lang="en-GB" sz="3200" dirty="0" smtClean="0"/>
              <a:t>Upgrade Progress </a:t>
            </a:r>
            <a:r>
              <a:rPr lang="en-GB" sz="3200" dirty="0" smtClean="0"/>
              <a:t>Panel (PUPP)</a:t>
            </a:r>
            <a:r>
              <a:rPr lang="en-GB" sz="3200" dirty="0" smtClean="0"/>
              <a:t/>
            </a:r>
            <a:br>
              <a:rPr lang="en-GB" sz="3200" dirty="0" smtClean="0"/>
            </a:br>
            <a:endParaRPr lang="en-GB" sz="3200" dirty="0">
              <a:effectLst>
                <a:outerShdw blurRad="38100" dist="38100" dir="2700000" algn="tl">
                  <a:srgbClr val="000000">
                    <a:alpha val="43137"/>
                  </a:srgbClr>
                </a:outerShdw>
              </a:effectLst>
            </a:endParaRPr>
          </a:p>
        </p:txBody>
      </p:sp>
      <p:pic>
        <p:nvPicPr>
          <p:cNvPr id="4" name="Picture 4"/>
          <p:cNvPicPr>
            <a:picLocks noChangeAspect="1" noChangeArrowheads="1"/>
          </p:cNvPicPr>
          <p:nvPr/>
        </p:nvPicPr>
        <p:blipFill>
          <a:blip r:embed="rId2" cstate="print"/>
          <a:srcRect/>
          <a:stretch>
            <a:fillRect/>
          </a:stretch>
        </p:blipFill>
        <p:spPr bwMode="auto">
          <a:xfrm>
            <a:off x="1043608" y="5445224"/>
            <a:ext cx="644525" cy="644525"/>
          </a:xfrm>
          <a:prstGeom prst="rect">
            <a:avLst/>
          </a:prstGeom>
          <a:noFill/>
        </p:spPr>
      </p:pic>
    </p:spTree>
    <p:extLst>
      <p:ext uri="{BB962C8B-B14F-4D97-AF65-F5344CB8AC3E}">
        <p14:creationId xmlns="" xmlns:p14="http://schemas.microsoft.com/office/powerpoint/2010/main" val="29616179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08720"/>
            <a:ext cx="8229600" cy="4464496"/>
          </a:xfrm>
        </p:spPr>
        <p:txBody>
          <a:bodyPr>
            <a:normAutofit fontScale="25000" lnSpcReduction="20000"/>
          </a:bodyPr>
          <a:lstStyle/>
          <a:p>
            <a:pPr>
              <a:buClr>
                <a:srgbClr val="FF0000"/>
              </a:buClr>
              <a:buNone/>
            </a:pPr>
            <a:endParaRPr lang="en-GB" sz="6200" dirty="0" smtClean="0"/>
          </a:p>
          <a:p>
            <a:pPr>
              <a:buClr>
                <a:srgbClr val="FF0000"/>
              </a:buClr>
              <a:buNone/>
            </a:pPr>
            <a:endParaRPr lang="en-GB" sz="2900" dirty="0" smtClean="0"/>
          </a:p>
          <a:p>
            <a:pPr>
              <a:buClr>
                <a:srgbClr val="FF0000"/>
              </a:buClr>
              <a:buFont typeface="Wingdings" pitchFamily="2" charset="2"/>
              <a:buChar char="§"/>
            </a:pPr>
            <a:r>
              <a:rPr lang="en-GB" sz="6400" b="1" dirty="0" smtClean="0"/>
              <a:t>Research </a:t>
            </a:r>
            <a:r>
              <a:rPr lang="en-GB" sz="6400" b="1" dirty="0" smtClean="0"/>
              <a:t>methods and design </a:t>
            </a:r>
            <a:r>
              <a:rPr lang="en-GB" sz="6400" b="1" dirty="0" smtClean="0"/>
              <a:t>training: </a:t>
            </a:r>
          </a:p>
          <a:p>
            <a:pPr>
              <a:buClr>
                <a:srgbClr val="FF0000"/>
              </a:buClr>
              <a:buFont typeface="Wingdings" pitchFamily="2" charset="2"/>
              <a:buChar char="Ø"/>
            </a:pPr>
            <a:r>
              <a:rPr lang="en-GB" sz="6400" dirty="0" smtClean="0"/>
              <a:t>Research </a:t>
            </a:r>
            <a:r>
              <a:rPr lang="en-GB" sz="6400" dirty="0" smtClean="0"/>
              <a:t>Methods and </a:t>
            </a:r>
            <a:r>
              <a:rPr lang="en-GB" sz="6400" dirty="0" smtClean="0"/>
              <a:t>Design </a:t>
            </a:r>
            <a:r>
              <a:rPr lang="en-GB" sz="6400" dirty="0" smtClean="0"/>
              <a:t>in European Studies </a:t>
            </a:r>
            <a:r>
              <a:rPr lang="en-GB" sz="6400" dirty="0" smtClean="0"/>
              <a:t>(mandatory for 1</a:t>
            </a:r>
            <a:r>
              <a:rPr lang="en-GB" sz="6400" baseline="30000" dirty="0" smtClean="0"/>
              <a:t>st</a:t>
            </a:r>
            <a:r>
              <a:rPr lang="en-GB" sz="6400" dirty="0" smtClean="0"/>
              <a:t> year students)</a:t>
            </a:r>
          </a:p>
          <a:p>
            <a:pPr>
              <a:buClr>
                <a:srgbClr val="FF0000"/>
              </a:buClr>
              <a:buFont typeface="Wingdings" pitchFamily="2" charset="2"/>
              <a:buChar char="Ø"/>
            </a:pPr>
            <a:r>
              <a:rPr lang="en-GB" sz="6400" dirty="0" smtClean="0"/>
              <a:t>Research Workshop in European </a:t>
            </a:r>
            <a:r>
              <a:rPr lang="en-GB" sz="6400" dirty="0" smtClean="0"/>
              <a:t>Studies (mandatory for 2</a:t>
            </a:r>
            <a:r>
              <a:rPr lang="en-GB" sz="6400" baseline="30000" dirty="0" smtClean="0"/>
              <a:t>nd</a:t>
            </a:r>
            <a:r>
              <a:rPr lang="en-GB" sz="6400" dirty="0" smtClean="0"/>
              <a:t> and 3</a:t>
            </a:r>
            <a:r>
              <a:rPr lang="en-GB" sz="6400" baseline="30000" dirty="0" smtClean="0"/>
              <a:t>rd</a:t>
            </a:r>
            <a:r>
              <a:rPr lang="en-GB" sz="6400" dirty="0" smtClean="0"/>
              <a:t> year students)</a:t>
            </a:r>
          </a:p>
          <a:p>
            <a:pPr>
              <a:buClr>
                <a:srgbClr val="FF0000"/>
              </a:buClr>
              <a:buNone/>
            </a:pPr>
            <a:endParaRPr lang="en-GB" sz="6400" dirty="0" smtClean="0"/>
          </a:p>
          <a:p>
            <a:pPr>
              <a:buClr>
                <a:srgbClr val="FF0000"/>
              </a:buClr>
              <a:buFont typeface="Wingdings" pitchFamily="2" charset="2"/>
              <a:buChar char="§"/>
            </a:pPr>
            <a:r>
              <a:rPr lang="en-GB" sz="6400" b="1" dirty="0" smtClean="0"/>
              <a:t>Field seminars tailored to the needs of each individual student:</a:t>
            </a:r>
          </a:p>
          <a:p>
            <a:pPr>
              <a:buClr>
                <a:srgbClr val="FF0000"/>
              </a:buClr>
              <a:buFont typeface="Wingdings" pitchFamily="2" charset="2"/>
              <a:buChar char="Ø"/>
            </a:pPr>
            <a:r>
              <a:rPr lang="en-GB" sz="6400" dirty="0" smtClean="0"/>
              <a:t>i.e. </a:t>
            </a:r>
            <a:r>
              <a:rPr lang="en-GB" sz="6400" i="1" dirty="0" smtClean="0"/>
              <a:t>Concepts </a:t>
            </a:r>
            <a:r>
              <a:rPr lang="en-GB" sz="6400" i="1" dirty="0" smtClean="0"/>
              <a:t>in Political </a:t>
            </a:r>
            <a:r>
              <a:rPr lang="en-GB" sz="6400" i="1" dirty="0" smtClean="0"/>
              <a:t>Economy </a:t>
            </a:r>
            <a:r>
              <a:rPr lang="en-GB" sz="6400" dirty="0" smtClean="0"/>
              <a:t>for </a:t>
            </a:r>
            <a:r>
              <a:rPr lang="en-GB" sz="6400" dirty="0" smtClean="0"/>
              <a:t>all </a:t>
            </a:r>
            <a:r>
              <a:rPr lang="en-GB" sz="6400" dirty="0" smtClean="0"/>
              <a:t>research </a:t>
            </a:r>
            <a:r>
              <a:rPr lang="en-GB" sz="6400" dirty="0" smtClean="0"/>
              <a:t>students in the Political Economy </a:t>
            </a:r>
            <a:r>
              <a:rPr lang="en-GB" sz="6400" dirty="0" smtClean="0"/>
              <a:t>stream; </a:t>
            </a:r>
            <a:r>
              <a:rPr lang="en-GB" sz="6400" i="1" dirty="0" smtClean="0"/>
              <a:t>Political Economy and Public </a:t>
            </a:r>
            <a:r>
              <a:rPr lang="en-GB" sz="6400" i="1" dirty="0" smtClean="0"/>
              <a:t>Policy Workshop </a:t>
            </a:r>
            <a:r>
              <a:rPr lang="en-GB" sz="6400" dirty="0" smtClean="0"/>
              <a:t>for students with research </a:t>
            </a:r>
            <a:r>
              <a:rPr lang="en-GB" sz="6400" dirty="0" smtClean="0"/>
              <a:t>interests in public policy and </a:t>
            </a:r>
            <a:r>
              <a:rPr lang="en-GB" sz="6400" dirty="0" smtClean="0"/>
              <a:t>political economy </a:t>
            </a:r>
          </a:p>
          <a:p>
            <a:pPr>
              <a:buClr>
                <a:srgbClr val="FF0000"/>
              </a:buClr>
              <a:buFont typeface="Wingdings" pitchFamily="2" charset="2"/>
              <a:buChar char="Ø"/>
            </a:pPr>
            <a:endParaRPr lang="en-GB" sz="6400" dirty="0" smtClean="0"/>
          </a:p>
          <a:p>
            <a:pPr>
              <a:buClr>
                <a:srgbClr val="FF0000"/>
              </a:buClr>
              <a:buFont typeface="Wingdings" pitchFamily="2" charset="2"/>
              <a:buChar char="Ø"/>
            </a:pPr>
            <a:r>
              <a:rPr lang="en-GB" sz="6400" dirty="0" smtClean="0"/>
              <a:t>Relevant courses in </a:t>
            </a:r>
            <a:r>
              <a:rPr lang="en-GB" sz="6400" dirty="0" smtClean="0"/>
              <a:t>the Library, Computer Centre and the Department </a:t>
            </a:r>
            <a:r>
              <a:rPr lang="en-GB" sz="6400" dirty="0" smtClean="0"/>
              <a:t>of Methodology </a:t>
            </a:r>
            <a:r>
              <a:rPr lang="en-GB" sz="6400" dirty="0" smtClean="0"/>
              <a:t>(i.e. Introduction to Quantitative </a:t>
            </a:r>
            <a:r>
              <a:rPr lang="en-GB" sz="6400" dirty="0" smtClean="0"/>
              <a:t>Analysis; Qualitative </a:t>
            </a:r>
            <a:r>
              <a:rPr lang="en-GB" sz="6400" dirty="0" smtClean="0"/>
              <a:t>Research </a:t>
            </a:r>
            <a:r>
              <a:rPr lang="en-GB" sz="6400" dirty="0" smtClean="0"/>
              <a:t>Methods; Authoring </a:t>
            </a:r>
            <a:r>
              <a:rPr lang="en-GB" sz="6400" dirty="0" smtClean="0"/>
              <a:t>a PhD and Developing as a </a:t>
            </a:r>
            <a:r>
              <a:rPr lang="en-GB" sz="6400" dirty="0" smtClean="0"/>
              <a:t>Researcher)</a:t>
            </a:r>
          </a:p>
          <a:p>
            <a:pPr>
              <a:buClr>
                <a:srgbClr val="FF0000"/>
              </a:buClr>
              <a:buNone/>
            </a:pPr>
            <a:endParaRPr lang="en-GB" sz="6400" dirty="0" smtClean="0"/>
          </a:p>
          <a:p>
            <a:pPr>
              <a:buClr>
                <a:srgbClr val="FF0000"/>
              </a:buClr>
              <a:buFont typeface="Wingdings" pitchFamily="2" charset="2"/>
              <a:buChar char="Ø"/>
            </a:pPr>
            <a:r>
              <a:rPr lang="en-GB" sz="6400" dirty="0" smtClean="0"/>
              <a:t>Workshops and seminars organised </a:t>
            </a:r>
            <a:r>
              <a:rPr lang="en-GB" sz="6400" dirty="0" smtClean="0"/>
              <a:t>by </a:t>
            </a:r>
            <a:r>
              <a:rPr lang="en-GB" sz="6400" dirty="0" smtClean="0"/>
              <a:t>the </a:t>
            </a:r>
            <a:r>
              <a:rPr lang="en-GB" sz="6400" dirty="0" smtClean="0"/>
              <a:t>Teaching and Learning </a:t>
            </a:r>
            <a:r>
              <a:rPr lang="en-GB" sz="6400" dirty="0" smtClean="0"/>
              <a:t>Centre</a:t>
            </a:r>
            <a:r>
              <a:rPr lang="en-GB" sz="6400" dirty="0" smtClean="0"/>
              <a:t> (i.e. Getting </a:t>
            </a:r>
            <a:r>
              <a:rPr lang="en-GB" sz="6400" dirty="0" smtClean="0"/>
              <a:t>published: </a:t>
            </a:r>
            <a:r>
              <a:rPr lang="en-GB" sz="6400" dirty="0" smtClean="0"/>
              <a:t>Developing a publishing strategy; Getting </a:t>
            </a:r>
            <a:r>
              <a:rPr lang="en-GB" sz="6400" dirty="0" smtClean="0"/>
              <a:t>published: </a:t>
            </a:r>
            <a:r>
              <a:rPr lang="en-GB" sz="6400" dirty="0" smtClean="0"/>
              <a:t>Book publishing panel proposals </a:t>
            </a:r>
            <a:r>
              <a:rPr lang="en-GB" sz="6400" dirty="0" smtClean="0"/>
              <a:t>review; </a:t>
            </a:r>
            <a:r>
              <a:rPr lang="en-GB" sz="6400" dirty="0" smtClean="0"/>
              <a:t>Developing your academic writing</a:t>
            </a:r>
          </a:p>
          <a:p>
            <a:pPr>
              <a:buClr>
                <a:srgbClr val="FF0000"/>
              </a:buClr>
              <a:buFont typeface="Wingdings" pitchFamily="2" charset="2"/>
              <a:buChar char="Ø"/>
            </a:pPr>
            <a:endParaRPr lang="en-GB" sz="4900"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endParaRPr lang="en-GB" dirty="0">
              <a:solidFill>
                <a:srgbClr val="464646"/>
              </a:solidFill>
            </a:endParaRPr>
          </a:p>
        </p:txBody>
      </p:sp>
      <p:sp>
        <p:nvSpPr>
          <p:cNvPr id="3" name="Title 2"/>
          <p:cNvSpPr>
            <a:spLocks noGrp="1"/>
          </p:cNvSpPr>
          <p:nvPr>
            <p:ph type="title"/>
          </p:nvPr>
        </p:nvSpPr>
        <p:spPr>
          <a:xfrm>
            <a:off x="467544" y="260648"/>
            <a:ext cx="8229600" cy="648072"/>
          </a:xfrm>
        </p:spPr>
        <p:txBody>
          <a:bodyPr>
            <a:normAutofit fontScale="90000"/>
          </a:bodyPr>
          <a:lstStyle/>
          <a:p>
            <a:r>
              <a:rPr lang="en-GB" sz="3200" dirty="0" smtClean="0"/>
              <a:t>Research Training and Doctoral Workshops</a:t>
            </a:r>
            <a:endParaRPr lang="en-GB" sz="3200" dirty="0">
              <a:effectLst>
                <a:outerShdw blurRad="38100" dist="38100" dir="2700000" algn="tl">
                  <a:srgbClr val="000000">
                    <a:alpha val="43137"/>
                  </a:srgbClr>
                </a:outerShdw>
              </a:effectLst>
            </a:endParaRPr>
          </a:p>
        </p:txBody>
      </p:sp>
      <p:pic>
        <p:nvPicPr>
          <p:cNvPr id="4" name="Picture 4"/>
          <p:cNvPicPr>
            <a:picLocks noChangeAspect="1" noChangeArrowheads="1"/>
          </p:cNvPicPr>
          <p:nvPr/>
        </p:nvPicPr>
        <p:blipFill>
          <a:blip r:embed="rId2" cstate="print"/>
          <a:srcRect/>
          <a:stretch>
            <a:fillRect/>
          </a:stretch>
        </p:blipFill>
        <p:spPr bwMode="auto">
          <a:xfrm>
            <a:off x="971600" y="5445224"/>
            <a:ext cx="644525" cy="644525"/>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08720"/>
            <a:ext cx="8229600" cy="4680520"/>
          </a:xfrm>
        </p:spPr>
        <p:txBody>
          <a:bodyPr>
            <a:normAutofit fontScale="40000" lnSpcReduction="20000"/>
          </a:bodyPr>
          <a:lstStyle/>
          <a:p>
            <a:pPr marL="109728" indent="0">
              <a:lnSpc>
                <a:spcPct val="130000"/>
              </a:lnSpc>
              <a:buClr>
                <a:srgbClr val="FF0000"/>
              </a:buClr>
              <a:buFont typeface="Wingdings" pitchFamily="2" charset="2"/>
              <a:buChar char="q"/>
            </a:pPr>
            <a:r>
              <a:rPr lang="en-GB" sz="4000" dirty="0" smtClean="0"/>
              <a:t>  </a:t>
            </a:r>
            <a:r>
              <a:rPr lang="en-GB" sz="4000" b="1" dirty="0" smtClean="0"/>
              <a:t>The </a:t>
            </a:r>
            <a:r>
              <a:rPr lang="en-GB" sz="4000" b="1" dirty="0" smtClean="0"/>
              <a:t>Doctoral Programme Committee (DPC</a:t>
            </a:r>
            <a:r>
              <a:rPr lang="en-GB" sz="4000" b="1" dirty="0" smtClean="0"/>
              <a:t>)</a:t>
            </a:r>
          </a:p>
          <a:p>
            <a:pPr marL="109728" indent="0">
              <a:lnSpc>
                <a:spcPct val="130000"/>
              </a:lnSpc>
              <a:buClr>
                <a:srgbClr val="FF0000"/>
              </a:buClr>
              <a:buFont typeface="Wingdings" pitchFamily="2" charset="2"/>
              <a:buChar char="q"/>
            </a:pPr>
            <a:endParaRPr lang="en-GB" sz="4000" b="1" dirty="0" smtClean="0"/>
          </a:p>
          <a:p>
            <a:pPr marL="109728" indent="0">
              <a:lnSpc>
                <a:spcPct val="130000"/>
              </a:lnSpc>
              <a:buClr>
                <a:srgbClr val="FF0000"/>
              </a:buClr>
              <a:buFont typeface="Wingdings" pitchFamily="2" charset="2"/>
              <a:buChar char="q"/>
            </a:pPr>
            <a:r>
              <a:rPr lang="en-GB" sz="4000" dirty="0" smtClean="0"/>
              <a:t>  </a:t>
            </a:r>
            <a:r>
              <a:rPr lang="en-GB" sz="4000" b="1" dirty="0" smtClean="0"/>
              <a:t>The </a:t>
            </a:r>
            <a:r>
              <a:rPr lang="en-GB" sz="4000" b="1" dirty="0" smtClean="0"/>
              <a:t>MPhil/PhD Staff Student Liaison </a:t>
            </a:r>
            <a:r>
              <a:rPr lang="en-GB" sz="4000" b="1" dirty="0" smtClean="0"/>
              <a:t>Committee</a:t>
            </a:r>
          </a:p>
          <a:p>
            <a:pPr>
              <a:buClr>
                <a:srgbClr val="FF0000"/>
              </a:buClr>
              <a:buFont typeface="Wingdings" pitchFamily="2" charset="2"/>
              <a:buChar char="§"/>
            </a:pPr>
            <a:r>
              <a:rPr lang="en-GB" sz="4000" dirty="0" smtClean="0"/>
              <a:t>It is chaired by an academic member of staff and includes student representatives from each </a:t>
            </a:r>
            <a:r>
              <a:rPr lang="en-GB" sz="4000" dirty="0" smtClean="0"/>
              <a:t>cohort</a:t>
            </a:r>
          </a:p>
          <a:p>
            <a:pPr>
              <a:buClr>
                <a:srgbClr val="FF0000"/>
              </a:buClr>
              <a:buFont typeface="Wingdings" pitchFamily="2" charset="2"/>
              <a:buChar char="§"/>
            </a:pPr>
            <a:r>
              <a:rPr lang="en-GB" sz="4000" dirty="0" smtClean="0"/>
              <a:t>The </a:t>
            </a:r>
            <a:r>
              <a:rPr lang="en-GB" sz="4000" dirty="0" smtClean="0"/>
              <a:t>agenda is </a:t>
            </a:r>
            <a:r>
              <a:rPr lang="en-GB" sz="4000" dirty="0" smtClean="0"/>
              <a:t>determined </a:t>
            </a:r>
            <a:r>
              <a:rPr lang="en-GB" sz="4000" dirty="0" smtClean="0"/>
              <a:t>by the </a:t>
            </a:r>
            <a:r>
              <a:rPr lang="en-GB" sz="4000" dirty="0" smtClean="0"/>
              <a:t>students</a:t>
            </a:r>
          </a:p>
          <a:p>
            <a:pPr>
              <a:buClr>
                <a:srgbClr val="FF0000"/>
              </a:buClr>
              <a:buFont typeface="Wingdings" pitchFamily="2" charset="2"/>
              <a:buChar char="§"/>
            </a:pPr>
            <a:r>
              <a:rPr lang="en-GB" sz="4000" dirty="0" smtClean="0"/>
              <a:t>The </a:t>
            </a:r>
            <a:r>
              <a:rPr lang="en-GB" sz="4000" dirty="0" smtClean="0"/>
              <a:t>Committee’s remit is </a:t>
            </a:r>
            <a:r>
              <a:rPr lang="en-GB" sz="4000" dirty="0" smtClean="0"/>
              <a:t>to </a:t>
            </a:r>
            <a:r>
              <a:rPr lang="en-GB" sz="4000" dirty="0" smtClean="0"/>
              <a:t>make recommendations </a:t>
            </a:r>
            <a:r>
              <a:rPr lang="en-GB" sz="4000" dirty="0" smtClean="0"/>
              <a:t>where necessary </a:t>
            </a:r>
            <a:r>
              <a:rPr lang="en-GB" sz="4000" dirty="0" smtClean="0"/>
              <a:t>to the </a:t>
            </a:r>
            <a:r>
              <a:rPr lang="en-GB" sz="4000" dirty="0" smtClean="0"/>
              <a:t>DPC, </a:t>
            </a:r>
            <a:r>
              <a:rPr lang="en-GB" sz="4000" dirty="0" smtClean="0"/>
              <a:t>or the Head of </a:t>
            </a:r>
            <a:r>
              <a:rPr lang="en-GB" sz="4000" dirty="0" smtClean="0"/>
              <a:t>Institute</a:t>
            </a:r>
            <a:r>
              <a:rPr lang="en-GB" sz="4000" dirty="0" smtClean="0"/>
              <a:t>, on any matters of general concern to </a:t>
            </a:r>
            <a:r>
              <a:rPr lang="en-GB" sz="4000" dirty="0" smtClean="0"/>
              <a:t>the research </a:t>
            </a:r>
            <a:r>
              <a:rPr lang="en-GB" sz="4000" dirty="0" smtClean="0"/>
              <a:t>students on the </a:t>
            </a:r>
            <a:r>
              <a:rPr lang="en-GB" sz="4000" dirty="0" smtClean="0"/>
              <a:t>programme</a:t>
            </a:r>
          </a:p>
          <a:p>
            <a:pPr>
              <a:buClr>
                <a:srgbClr val="FF0000"/>
              </a:buClr>
              <a:buFont typeface="Wingdings" pitchFamily="2" charset="2"/>
              <a:buChar char="§"/>
            </a:pPr>
            <a:endParaRPr lang="en-GB" sz="4000" dirty="0" smtClean="0"/>
          </a:p>
          <a:p>
            <a:pPr>
              <a:buClr>
                <a:srgbClr val="FF0000"/>
              </a:buClr>
              <a:buFont typeface="Wingdings" pitchFamily="2" charset="2"/>
              <a:buChar char="q"/>
            </a:pPr>
            <a:r>
              <a:rPr lang="en-GB" sz="4000" b="1" dirty="0" smtClean="0"/>
              <a:t>The European Institute Research </a:t>
            </a:r>
            <a:r>
              <a:rPr lang="en-GB" sz="4000" b="1" dirty="0" smtClean="0"/>
              <a:t>Committee</a:t>
            </a:r>
          </a:p>
          <a:p>
            <a:pPr>
              <a:buClr>
                <a:srgbClr val="FF0000"/>
              </a:buClr>
              <a:buFont typeface="Wingdings" pitchFamily="2" charset="2"/>
              <a:buChar char="§"/>
            </a:pPr>
            <a:r>
              <a:rPr lang="en-GB" sz="4000" dirty="0" smtClean="0"/>
              <a:t>Membership </a:t>
            </a:r>
            <a:r>
              <a:rPr lang="en-GB" sz="4000" dirty="0" smtClean="0"/>
              <a:t>is made up of Institute staff members </a:t>
            </a:r>
            <a:r>
              <a:rPr lang="en-GB" sz="4000" dirty="0" smtClean="0"/>
              <a:t>and </a:t>
            </a:r>
            <a:r>
              <a:rPr lang="en-GB" sz="4000" dirty="0" smtClean="0"/>
              <a:t>a representative of the doctoral </a:t>
            </a:r>
            <a:r>
              <a:rPr lang="en-GB" sz="4000" dirty="0" smtClean="0"/>
              <a:t>students</a:t>
            </a:r>
            <a:endParaRPr lang="en-GB" sz="4000" dirty="0" smtClean="0"/>
          </a:p>
          <a:p>
            <a:pPr>
              <a:buClr>
                <a:srgbClr val="FF0000"/>
              </a:buClr>
              <a:buFont typeface="Wingdings" pitchFamily="2" charset="2"/>
              <a:buChar char="§"/>
            </a:pPr>
            <a:r>
              <a:rPr lang="en-GB" sz="4000" dirty="0" smtClean="0"/>
              <a:t>Among its tasks are: organise </a:t>
            </a:r>
            <a:r>
              <a:rPr lang="en-GB" sz="4000" dirty="0" smtClean="0"/>
              <a:t>and disseminate information </a:t>
            </a:r>
            <a:r>
              <a:rPr lang="en-GB" sz="4000" dirty="0" smtClean="0"/>
              <a:t>regarding </a:t>
            </a:r>
            <a:r>
              <a:rPr lang="en-GB" sz="4000" dirty="0" smtClean="0"/>
              <a:t>research and funding opportunities; </a:t>
            </a:r>
            <a:r>
              <a:rPr lang="en-GB" sz="4000" dirty="0" smtClean="0"/>
              <a:t>Facilitate </a:t>
            </a:r>
            <a:r>
              <a:rPr lang="en-GB" sz="4000" dirty="0" smtClean="0"/>
              <a:t>research on </a:t>
            </a:r>
            <a:r>
              <a:rPr lang="en-GB" sz="4000" dirty="0" smtClean="0"/>
              <a:t>EI related </a:t>
            </a:r>
            <a:r>
              <a:rPr lang="en-GB" sz="4000" dirty="0" smtClean="0"/>
              <a:t>issues and </a:t>
            </a:r>
            <a:r>
              <a:rPr lang="en-GB" sz="4000" dirty="0" smtClean="0"/>
              <a:t>support </a:t>
            </a:r>
            <a:r>
              <a:rPr lang="en-GB" sz="4000" dirty="0" smtClean="0"/>
              <a:t>its dissemination; </a:t>
            </a:r>
            <a:r>
              <a:rPr lang="en-GB" sz="4000" dirty="0" smtClean="0"/>
              <a:t>Monitor </a:t>
            </a:r>
            <a:r>
              <a:rPr lang="en-GB" sz="4000" dirty="0" smtClean="0"/>
              <a:t>and record the collective research </a:t>
            </a:r>
            <a:r>
              <a:rPr lang="en-GB" sz="4000" dirty="0" smtClean="0"/>
              <a:t>activities </a:t>
            </a:r>
            <a:r>
              <a:rPr lang="en-GB" sz="4000" dirty="0" smtClean="0"/>
              <a:t>of the EI; </a:t>
            </a:r>
            <a:r>
              <a:rPr lang="en-GB" sz="4000" dirty="0" smtClean="0"/>
              <a:t>Facilitate </a:t>
            </a:r>
            <a:r>
              <a:rPr lang="en-GB" sz="4000" dirty="0" smtClean="0"/>
              <a:t>the closer integration of research </a:t>
            </a:r>
            <a:r>
              <a:rPr lang="en-GB" sz="4000" dirty="0" smtClean="0"/>
              <a:t>students </a:t>
            </a:r>
            <a:r>
              <a:rPr lang="en-GB" sz="4000" dirty="0" smtClean="0"/>
              <a:t>within the EI research community; </a:t>
            </a:r>
            <a:r>
              <a:rPr lang="en-GB" sz="4000" dirty="0" smtClean="0"/>
              <a:t>Be </a:t>
            </a:r>
            <a:r>
              <a:rPr lang="en-GB" sz="4000" dirty="0" smtClean="0"/>
              <a:t>a focal point for dialogue about the EI’s </a:t>
            </a:r>
            <a:r>
              <a:rPr lang="en-GB" sz="4000" dirty="0" smtClean="0"/>
              <a:t>research </a:t>
            </a:r>
            <a:r>
              <a:rPr lang="en-GB" sz="4000" dirty="0" smtClean="0"/>
              <a:t>identity and any future </a:t>
            </a:r>
            <a:r>
              <a:rPr lang="en-GB" sz="4000" dirty="0" smtClean="0"/>
              <a:t>research; Review </a:t>
            </a:r>
            <a:r>
              <a:rPr lang="en-GB" sz="4000" dirty="0" smtClean="0"/>
              <a:t>and approve request for Visiting </a:t>
            </a:r>
            <a:r>
              <a:rPr lang="en-GB" sz="4000" dirty="0" smtClean="0"/>
              <a:t>Fellowships within </a:t>
            </a:r>
            <a:r>
              <a:rPr lang="en-GB" sz="4000" dirty="0" smtClean="0"/>
              <a:t>the EI</a:t>
            </a:r>
          </a:p>
          <a:p>
            <a:pPr>
              <a:buNone/>
            </a:pPr>
            <a:endParaRPr lang="en-GB" sz="2000" dirty="0" smtClean="0"/>
          </a:p>
          <a:p>
            <a:pPr>
              <a:buClr>
                <a:srgbClr val="FF0000"/>
              </a:buClr>
              <a:buFont typeface="Wingdings" pitchFamily="2" charset="2"/>
              <a:buChar char="§"/>
            </a:pPr>
            <a:endParaRPr lang="en-GB" sz="2000" dirty="0" smtClean="0"/>
          </a:p>
          <a:p>
            <a:pPr>
              <a:buNone/>
            </a:pPr>
            <a:endParaRPr lang="en-GB" sz="2000" dirty="0" smtClean="0"/>
          </a:p>
          <a:p>
            <a:pPr>
              <a:buNone/>
            </a:pPr>
            <a:endParaRPr lang="en-GB" sz="2000" dirty="0" smtClean="0"/>
          </a:p>
          <a:p>
            <a:pPr marL="109728" indent="0">
              <a:lnSpc>
                <a:spcPct val="130000"/>
              </a:lnSpc>
              <a:buClr>
                <a:schemeClr val="accent2"/>
              </a:buClr>
              <a:buNone/>
            </a:pPr>
            <a:endParaRPr lang="en-GB" sz="2000" dirty="0" smtClean="0"/>
          </a:p>
          <a:p>
            <a:pPr marL="109728" indent="0">
              <a:lnSpc>
                <a:spcPct val="130000"/>
              </a:lnSpc>
              <a:buClr>
                <a:schemeClr val="accent2"/>
              </a:buClr>
              <a:buNone/>
            </a:pPr>
            <a:endParaRPr lang="en-GB" sz="2000" dirty="0" smtClean="0">
              <a:solidFill>
                <a:schemeClr val="tx1">
                  <a:lumMod val="75000"/>
                  <a:lumOff val="25000"/>
                </a:schemeClr>
              </a:solidFill>
              <a:latin typeface="Arial" pitchFamily="34" charset="0"/>
              <a:cs typeface="Arial" pitchFamily="34" charset="0"/>
            </a:endParaRPr>
          </a:p>
          <a:p>
            <a:pPr marL="109728" indent="0" algn="ctr">
              <a:lnSpc>
                <a:spcPct val="130000"/>
              </a:lnSpc>
              <a:buClr>
                <a:schemeClr val="accent2"/>
              </a:buClr>
              <a:buNone/>
            </a:pPr>
            <a:endParaRPr lang="en-GB" sz="6600" dirty="0">
              <a:solidFill>
                <a:schemeClr val="tx1">
                  <a:lumMod val="75000"/>
                  <a:lumOff val="25000"/>
                </a:schemeClr>
              </a:solidFill>
              <a:latin typeface="Arial" pitchFamily="34" charset="0"/>
              <a:cs typeface="Arial" pitchFamily="34" charset="0"/>
            </a:endParaRPr>
          </a:p>
          <a:p>
            <a:pPr marL="109728" indent="0">
              <a:lnSpc>
                <a:spcPct val="130000"/>
              </a:lnSpc>
              <a:buClr>
                <a:schemeClr val="accent2"/>
              </a:buClr>
              <a:buNone/>
            </a:pPr>
            <a:endParaRPr lang="en-GB" sz="2000" dirty="0" smtClean="0">
              <a:solidFill>
                <a:schemeClr val="tx1">
                  <a:lumMod val="75000"/>
                  <a:lumOff val="25000"/>
                </a:schemeClr>
              </a:solidFill>
              <a:latin typeface="Arial" pitchFamily="34" charset="0"/>
              <a:cs typeface="Arial" pitchFamily="34" charset="0"/>
            </a:endParaRPr>
          </a:p>
        </p:txBody>
      </p:sp>
      <p:sp>
        <p:nvSpPr>
          <p:cNvPr id="3" name="Title 2"/>
          <p:cNvSpPr>
            <a:spLocks noGrp="1"/>
          </p:cNvSpPr>
          <p:nvPr>
            <p:ph type="title"/>
          </p:nvPr>
        </p:nvSpPr>
        <p:spPr>
          <a:xfrm>
            <a:off x="457200" y="0"/>
            <a:ext cx="8229600" cy="764704"/>
          </a:xfrm>
        </p:spPr>
        <p:txBody>
          <a:bodyPr>
            <a:normAutofit/>
          </a:bodyPr>
          <a:lstStyle/>
          <a:p>
            <a:r>
              <a:rPr lang="en-GB" sz="3200" dirty="0" smtClean="0">
                <a:latin typeface="Arial" pitchFamily="34" charset="0"/>
                <a:cs typeface="Arial" pitchFamily="34" charset="0"/>
              </a:rPr>
              <a:t> </a:t>
            </a:r>
            <a:r>
              <a:rPr lang="en-GB" sz="3200" dirty="0" smtClean="0"/>
              <a:t>Organisation and Representation</a:t>
            </a:r>
            <a:endParaRPr lang="en-GB" sz="3200" dirty="0">
              <a:effectLst>
                <a:outerShdw blurRad="38100" dist="38100" dir="2700000" algn="tl">
                  <a:srgbClr val="000000">
                    <a:alpha val="43137"/>
                  </a:srgbClr>
                </a:outerShdw>
              </a:effectLst>
              <a:latin typeface="Arial" pitchFamily="34" charset="0"/>
              <a:cs typeface="Arial" pitchFamily="34" charset="0"/>
            </a:endParaRPr>
          </a:p>
        </p:txBody>
      </p:sp>
      <p:pic>
        <p:nvPicPr>
          <p:cNvPr id="4" name="Picture 4"/>
          <p:cNvPicPr>
            <a:picLocks noChangeAspect="1" noChangeArrowheads="1"/>
          </p:cNvPicPr>
          <p:nvPr/>
        </p:nvPicPr>
        <p:blipFill>
          <a:blip r:embed="rId2" cstate="print"/>
          <a:srcRect/>
          <a:stretch>
            <a:fillRect/>
          </a:stretch>
        </p:blipFill>
        <p:spPr bwMode="auto">
          <a:xfrm>
            <a:off x="1259632" y="5589240"/>
            <a:ext cx="644525" cy="644525"/>
          </a:xfrm>
          <a:prstGeom prst="rect">
            <a:avLst/>
          </a:prstGeom>
          <a:noFill/>
        </p:spPr>
      </p:pic>
    </p:spTree>
    <p:extLst>
      <p:ext uri="{BB962C8B-B14F-4D97-AF65-F5344CB8AC3E}">
        <p14:creationId xmlns="" xmlns:p14="http://schemas.microsoft.com/office/powerpoint/2010/main" val="22178965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88640"/>
            <a:ext cx="8229600" cy="936104"/>
          </a:xfrm>
        </p:spPr>
        <p:txBody>
          <a:bodyPr>
            <a:normAutofit fontScale="90000"/>
          </a:bodyPr>
          <a:lstStyle/>
          <a:p>
            <a:r>
              <a:rPr lang="en-GB" sz="3600" dirty="0" smtClean="0"/>
              <a:t/>
            </a:r>
            <a:br>
              <a:rPr lang="en-GB" sz="3600" dirty="0" smtClean="0"/>
            </a:br>
            <a:r>
              <a:rPr lang="en-GB" sz="3600" dirty="0" smtClean="0"/>
              <a:t>Academic </a:t>
            </a:r>
            <a:r>
              <a:rPr lang="en-GB" sz="3600" dirty="0" smtClean="0"/>
              <a:t>and Professional Development for PhD </a:t>
            </a:r>
            <a:r>
              <a:rPr lang="en-GB" sz="3600" dirty="0" smtClean="0"/>
              <a:t>Students </a:t>
            </a:r>
            <a:r>
              <a:rPr lang="en-GB" dirty="0" smtClean="0"/>
              <a:t/>
            </a:r>
            <a:br>
              <a:rPr lang="en-GB" dirty="0" smtClean="0"/>
            </a:br>
            <a:endParaRPr lang="en-GB" dirty="0"/>
          </a:p>
        </p:txBody>
      </p:sp>
      <p:sp>
        <p:nvSpPr>
          <p:cNvPr id="5" name="Content Placeholder 4"/>
          <p:cNvSpPr>
            <a:spLocks noGrp="1"/>
          </p:cNvSpPr>
          <p:nvPr>
            <p:ph idx="1"/>
          </p:nvPr>
        </p:nvSpPr>
        <p:spPr>
          <a:xfrm>
            <a:off x="457200" y="1196752"/>
            <a:ext cx="8229600" cy="4320480"/>
          </a:xfrm>
        </p:spPr>
        <p:txBody>
          <a:bodyPr>
            <a:normAutofit fontScale="25000" lnSpcReduction="20000"/>
          </a:bodyPr>
          <a:lstStyle/>
          <a:p>
            <a:pPr>
              <a:buClr>
                <a:srgbClr val="FF0000"/>
              </a:buClr>
              <a:buFont typeface="Wingdings" pitchFamily="2" charset="2"/>
              <a:buChar char="q"/>
            </a:pPr>
            <a:r>
              <a:rPr lang="en-GB" sz="6400" b="1" dirty="0" smtClean="0"/>
              <a:t>Support </a:t>
            </a:r>
            <a:r>
              <a:rPr lang="en-GB" sz="6400" b="1" dirty="0" smtClean="0"/>
              <a:t>and training for PhD students who </a:t>
            </a:r>
            <a:r>
              <a:rPr lang="en-GB" sz="6400" b="1" dirty="0" smtClean="0"/>
              <a:t>teach</a:t>
            </a:r>
            <a:r>
              <a:rPr lang="en-GB" sz="6400" dirty="0" smtClean="0"/>
              <a:t>: </a:t>
            </a:r>
          </a:p>
          <a:p>
            <a:pPr>
              <a:buClr>
                <a:srgbClr val="FF0000"/>
              </a:buClr>
              <a:buFont typeface="Wingdings" pitchFamily="2" charset="2"/>
              <a:buChar char="§"/>
            </a:pPr>
            <a:r>
              <a:rPr lang="en-GB" sz="6400" dirty="0" smtClean="0"/>
              <a:t>C</a:t>
            </a:r>
            <a:r>
              <a:rPr lang="en-GB" sz="6400" dirty="0" smtClean="0"/>
              <a:t>ompulsory </a:t>
            </a:r>
            <a:r>
              <a:rPr lang="en-GB" sz="6400" dirty="0" smtClean="0"/>
              <a:t>programme for </a:t>
            </a:r>
            <a:r>
              <a:rPr lang="en-GB" sz="6400" dirty="0" smtClean="0"/>
              <a:t>new  graduate teaching assistants </a:t>
            </a:r>
          </a:p>
          <a:p>
            <a:pPr>
              <a:buClr>
                <a:srgbClr val="FF0000"/>
              </a:buClr>
              <a:buFont typeface="Wingdings" pitchFamily="2" charset="2"/>
              <a:buChar char="§"/>
            </a:pPr>
            <a:r>
              <a:rPr lang="en-GB" sz="6400" dirty="0" smtClean="0"/>
              <a:t>T</a:t>
            </a:r>
            <a:r>
              <a:rPr lang="en-GB" sz="6400" dirty="0" smtClean="0"/>
              <a:t>he </a:t>
            </a:r>
            <a:r>
              <a:rPr lang="en-GB" sz="6400" dirty="0" smtClean="0"/>
              <a:t>‘LSE Postgraduate Certificate </a:t>
            </a:r>
            <a:r>
              <a:rPr lang="en-GB" sz="6400" dirty="0" smtClean="0"/>
              <a:t>in Higher </a:t>
            </a:r>
            <a:r>
              <a:rPr lang="en-GB" sz="6400" dirty="0" smtClean="0"/>
              <a:t>Education’ (</a:t>
            </a:r>
            <a:r>
              <a:rPr lang="en-GB" sz="6400" dirty="0" err="1" smtClean="0"/>
              <a:t>PGCertHE</a:t>
            </a:r>
            <a:r>
              <a:rPr lang="en-GB" sz="6400" dirty="0" smtClean="0"/>
              <a:t>)</a:t>
            </a:r>
          </a:p>
          <a:p>
            <a:pPr>
              <a:buClr>
                <a:srgbClr val="FF0000"/>
              </a:buClr>
              <a:buNone/>
            </a:pPr>
            <a:endParaRPr lang="en-GB" sz="6400" dirty="0" smtClean="0"/>
          </a:p>
          <a:p>
            <a:pPr>
              <a:buClr>
                <a:srgbClr val="FF0000"/>
              </a:buClr>
              <a:buFont typeface="Wingdings" pitchFamily="2" charset="2"/>
              <a:buChar char="q"/>
            </a:pPr>
            <a:r>
              <a:rPr lang="en-GB" sz="6400" b="1" dirty="0" smtClean="0"/>
              <a:t>Careers Adviser for PhD </a:t>
            </a:r>
            <a:r>
              <a:rPr lang="en-GB" sz="6400" b="1" dirty="0" smtClean="0"/>
              <a:t>Students</a:t>
            </a:r>
          </a:p>
          <a:p>
            <a:pPr>
              <a:buClr>
                <a:srgbClr val="FF0000"/>
              </a:buClr>
              <a:buNone/>
            </a:pPr>
            <a:endParaRPr lang="en-GB" sz="6400" dirty="0" smtClean="0"/>
          </a:p>
          <a:p>
            <a:pPr>
              <a:buClr>
                <a:srgbClr val="FF0000"/>
              </a:buClr>
              <a:buFont typeface="Wingdings" pitchFamily="2" charset="2"/>
              <a:buChar char="q"/>
            </a:pPr>
            <a:r>
              <a:rPr lang="en-GB" sz="6400" b="1" dirty="0" err="1" smtClean="0"/>
              <a:t>Europe@LSE</a:t>
            </a:r>
            <a:r>
              <a:rPr lang="en-GB" sz="6400" b="1" dirty="0" smtClean="0"/>
              <a:t> Research </a:t>
            </a:r>
            <a:r>
              <a:rPr lang="en-GB" sz="6400" b="1" dirty="0" smtClean="0"/>
              <a:t>Seminar: </a:t>
            </a:r>
            <a:endParaRPr lang="en-GB" sz="6400" b="1" dirty="0" smtClean="0"/>
          </a:p>
          <a:p>
            <a:pPr>
              <a:buClr>
                <a:srgbClr val="FF0000"/>
              </a:buClr>
              <a:buFont typeface="Wingdings" pitchFamily="2" charset="2"/>
              <a:buChar char="§"/>
            </a:pPr>
            <a:r>
              <a:rPr lang="en-GB" sz="6400" dirty="0" smtClean="0"/>
              <a:t>Monthly interdepartmental research seminar </a:t>
            </a:r>
            <a:r>
              <a:rPr lang="en-GB" sz="6400" dirty="0" smtClean="0"/>
              <a:t>jointly organised by the Government </a:t>
            </a:r>
            <a:r>
              <a:rPr lang="en-GB" sz="6400" dirty="0" smtClean="0"/>
              <a:t> Department</a:t>
            </a:r>
            <a:r>
              <a:rPr lang="en-GB" sz="6400" dirty="0" smtClean="0"/>
              <a:t>, the International Relations Department </a:t>
            </a:r>
            <a:r>
              <a:rPr lang="en-GB" sz="6400" dirty="0" smtClean="0"/>
              <a:t>and </a:t>
            </a:r>
            <a:r>
              <a:rPr lang="en-GB" sz="6400" dirty="0" smtClean="0"/>
              <a:t>the European </a:t>
            </a:r>
            <a:r>
              <a:rPr lang="en-GB" sz="6400" dirty="0" smtClean="0"/>
              <a:t>Institute</a:t>
            </a:r>
          </a:p>
          <a:p>
            <a:pPr>
              <a:buClr>
                <a:srgbClr val="FF0000"/>
              </a:buClr>
              <a:buFont typeface="Wingdings" pitchFamily="2" charset="2"/>
              <a:buChar char="§"/>
            </a:pPr>
            <a:r>
              <a:rPr lang="en-GB" sz="6400" dirty="0" smtClean="0"/>
              <a:t>Intends </a:t>
            </a:r>
            <a:r>
              <a:rPr lang="en-GB" sz="6400" dirty="0" smtClean="0"/>
              <a:t>to </a:t>
            </a:r>
            <a:r>
              <a:rPr lang="en-GB" sz="6400" dirty="0" smtClean="0"/>
              <a:t>provide </a:t>
            </a:r>
            <a:r>
              <a:rPr lang="en-GB" sz="6400" dirty="0" smtClean="0"/>
              <a:t>a </a:t>
            </a:r>
            <a:r>
              <a:rPr lang="en-GB" sz="6400" dirty="0" smtClean="0"/>
              <a:t>School wide </a:t>
            </a:r>
            <a:r>
              <a:rPr lang="en-GB" sz="6400" dirty="0" smtClean="0"/>
              <a:t>forum for research on </a:t>
            </a:r>
            <a:r>
              <a:rPr lang="en-GB" sz="6400" dirty="0" smtClean="0"/>
              <a:t>Europe, beyond </a:t>
            </a:r>
            <a:r>
              <a:rPr lang="en-GB" sz="6400" dirty="0" smtClean="0"/>
              <a:t>the borders of the European Union and </a:t>
            </a:r>
            <a:r>
              <a:rPr lang="en-GB" sz="6400" dirty="0" smtClean="0"/>
              <a:t>in </a:t>
            </a:r>
            <a:r>
              <a:rPr lang="en-GB" sz="6400" dirty="0" smtClean="0"/>
              <a:t>all </a:t>
            </a:r>
            <a:r>
              <a:rPr lang="en-GB" sz="6400" dirty="0" smtClean="0"/>
              <a:t>disciplines</a:t>
            </a:r>
          </a:p>
          <a:p>
            <a:pPr>
              <a:buClr>
                <a:srgbClr val="FF0000"/>
              </a:buClr>
              <a:buNone/>
            </a:pPr>
            <a:endParaRPr lang="en-GB" sz="6400" dirty="0" smtClean="0"/>
          </a:p>
          <a:p>
            <a:pPr>
              <a:buClr>
                <a:srgbClr val="FF0000"/>
              </a:buClr>
              <a:buFont typeface="Wingdings" pitchFamily="2" charset="2"/>
              <a:buChar char="q"/>
            </a:pPr>
            <a:r>
              <a:rPr lang="en-GB" sz="6400" b="1" dirty="0" smtClean="0"/>
              <a:t>European </a:t>
            </a:r>
            <a:r>
              <a:rPr lang="en-GB" sz="6400" b="1" dirty="0" smtClean="0"/>
              <a:t>Institute Lunchtime Seminars (EILS</a:t>
            </a:r>
            <a:r>
              <a:rPr lang="en-GB" sz="6400" b="1" dirty="0" smtClean="0"/>
              <a:t>) :</a:t>
            </a:r>
          </a:p>
          <a:p>
            <a:pPr>
              <a:buClr>
                <a:srgbClr val="FF0000"/>
              </a:buClr>
              <a:buFont typeface="Wingdings" pitchFamily="2" charset="2"/>
              <a:buChar char="§"/>
            </a:pPr>
            <a:r>
              <a:rPr lang="en-GB" sz="6400" dirty="0" smtClean="0"/>
              <a:t>It serves to </a:t>
            </a:r>
            <a:r>
              <a:rPr lang="en-GB" sz="6400" dirty="0" smtClean="0"/>
              <a:t>promote the exchange of ideas and </a:t>
            </a:r>
            <a:r>
              <a:rPr lang="en-GB" sz="6400" dirty="0" smtClean="0"/>
              <a:t>arguments </a:t>
            </a:r>
            <a:r>
              <a:rPr lang="en-GB" sz="6400" dirty="0" smtClean="0"/>
              <a:t>between research students and </a:t>
            </a:r>
            <a:r>
              <a:rPr lang="en-GB" sz="6400" dirty="0" smtClean="0"/>
              <a:t>departmental </a:t>
            </a:r>
            <a:r>
              <a:rPr lang="en-GB" sz="6400" dirty="0" smtClean="0"/>
              <a:t>staff regarding their work in progress in an </a:t>
            </a:r>
            <a:r>
              <a:rPr lang="en-GB" sz="6400" dirty="0" smtClean="0"/>
              <a:t>informal setting</a:t>
            </a:r>
          </a:p>
          <a:p>
            <a:pPr>
              <a:buClr>
                <a:srgbClr val="FF0000"/>
              </a:buClr>
              <a:buFont typeface="Wingdings" pitchFamily="2" charset="2"/>
              <a:buChar char="§"/>
            </a:pPr>
            <a:r>
              <a:rPr lang="en-GB" sz="6400" dirty="0" smtClean="0"/>
              <a:t>both </a:t>
            </a:r>
            <a:r>
              <a:rPr lang="en-GB" sz="6400" dirty="0" smtClean="0"/>
              <a:t>staff members and research </a:t>
            </a:r>
            <a:r>
              <a:rPr lang="en-GB" sz="6400" dirty="0" smtClean="0"/>
              <a:t>students can </a:t>
            </a:r>
            <a:r>
              <a:rPr lang="en-GB" sz="6400" dirty="0" smtClean="0"/>
              <a:t>either present their work </a:t>
            </a:r>
            <a:r>
              <a:rPr lang="en-GB" sz="6400" dirty="0" smtClean="0"/>
              <a:t>or </a:t>
            </a:r>
            <a:r>
              <a:rPr lang="en-GB" sz="6400" dirty="0" smtClean="0"/>
              <a:t>act as </a:t>
            </a:r>
            <a:r>
              <a:rPr lang="en-GB" sz="6400" dirty="0" smtClean="0"/>
              <a:t>a </a:t>
            </a:r>
            <a:r>
              <a:rPr lang="en-GB" sz="6400" dirty="0" smtClean="0"/>
              <a:t>discussant for a topic related to their own </a:t>
            </a:r>
            <a:r>
              <a:rPr lang="en-GB" sz="6400" dirty="0" smtClean="0"/>
              <a:t>research</a:t>
            </a:r>
            <a:endParaRPr lang="en-GB" sz="6400"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a:p>
        </p:txBody>
      </p:sp>
      <p:pic>
        <p:nvPicPr>
          <p:cNvPr id="6" name="Picture 4"/>
          <p:cNvPicPr>
            <a:picLocks noChangeAspect="1" noChangeArrowheads="1"/>
          </p:cNvPicPr>
          <p:nvPr/>
        </p:nvPicPr>
        <p:blipFill>
          <a:blip r:embed="rId2" cstate="print"/>
          <a:srcRect/>
          <a:stretch>
            <a:fillRect/>
          </a:stretch>
        </p:blipFill>
        <p:spPr bwMode="auto">
          <a:xfrm>
            <a:off x="1187624" y="5517232"/>
            <a:ext cx="644525" cy="644525"/>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4829</TotalTime>
  <Words>1263</Words>
  <Application>Microsoft Office PowerPoint</Application>
  <PresentationFormat>On-screen Show (4:3)</PresentationFormat>
  <Paragraphs>174</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Concourse</vt:lpstr>
      <vt:lpstr>  Understanding integration and fragmentation in Europe: The doctoral programme in European studies at the London School of Economics</vt:lpstr>
      <vt:lpstr>About the European Institute at the LSE </vt:lpstr>
      <vt:lpstr>Degree Programmes: Taught Masters Prgrammes:</vt:lpstr>
      <vt:lpstr>     Doctoral studies: MPhil/PhD in European Studies </vt:lpstr>
      <vt:lpstr>MPhil/PhD in European Studies</vt:lpstr>
      <vt:lpstr> Student Progress and Milestones</vt:lpstr>
      <vt:lpstr> Monitoring and Review Process for MPhil/PhD Students  </vt:lpstr>
      <vt:lpstr>Major Upgrade from MPhil to PhD</vt:lpstr>
      <vt:lpstr> Post Upgrade Progress Panel (PUPP) </vt:lpstr>
      <vt:lpstr>Research Training and Doctoral Workshops</vt:lpstr>
      <vt:lpstr> Organisation and Representation</vt:lpstr>
      <vt:lpstr> Academic and Professional Development for PhD Students  </vt:lpstr>
    </vt:vector>
  </TitlesOfParts>
  <Company>London School of Economics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IT Services</dc:creator>
  <cp:lastModifiedBy>Madalina</cp:lastModifiedBy>
  <cp:revision>205</cp:revision>
  <cp:lastPrinted>2012-06-17T16:58:44Z</cp:lastPrinted>
  <dcterms:created xsi:type="dcterms:W3CDTF">2002-01-04T16:57:13Z</dcterms:created>
  <dcterms:modified xsi:type="dcterms:W3CDTF">2013-04-29T20:53:54Z</dcterms:modified>
</cp:coreProperties>
</file>