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sldIdLst>
    <p:sldId id="256" r:id="rId2"/>
    <p:sldId id="260" r:id="rId3"/>
    <p:sldId id="258" r:id="rId4"/>
    <p:sldId id="259" r:id="rId5"/>
    <p:sldId id="262" r:id="rId6"/>
    <p:sldId id="266" r:id="rId7"/>
    <p:sldId id="304" r:id="rId8"/>
    <p:sldId id="305" r:id="rId9"/>
    <p:sldId id="309" r:id="rId10"/>
    <p:sldId id="310" r:id="rId11"/>
    <p:sldId id="307" r:id="rId12"/>
    <p:sldId id="308" r:id="rId13"/>
    <p:sldId id="311" r:id="rId14"/>
    <p:sldId id="264" r:id="rId15"/>
    <p:sldId id="265" r:id="rId16"/>
    <p:sldId id="267" r:id="rId17"/>
    <p:sldId id="268" r:id="rId18"/>
    <p:sldId id="269" r:id="rId19"/>
    <p:sldId id="288" r:id="rId20"/>
    <p:sldId id="287" r:id="rId21"/>
    <p:sldId id="270" r:id="rId22"/>
    <p:sldId id="285" r:id="rId23"/>
    <p:sldId id="286" r:id="rId24"/>
    <p:sldId id="284" r:id="rId25"/>
    <p:sldId id="271" r:id="rId26"/>
    <p:sldId id="283" r:id="rId27"/>
    <p:sldId id="272" r:id="rId28"/>
    <p:sldId id="273" r:id="rId29"/>
    <p:sldId id="274" r:id="rId30"/>
    <p:sldId id="275" r:id="rId31"/>
    <p:sldId id="276" r:id="rId32"/>
    <p:sldId id="282" r:id="rId33"/>
    <p:sldId id="277" r:id="rId34"/>
    <p:sldId id="278" r:id="rId35"/>
    <p:sldId id="279" r:id="rId36"/>
    <p:sldId id="280" r:id="rId37"/>
    <p:sldId id="291" r:id="rId38"/>
    <p:sldId id="303" r:id="rId39"/>
    <p:sldId id="257" r:id="rId40"/>
    <p:sldId id="300" r:id="rId41"/>
    <p:sldId id="294" r:id="rId42"/>
    <p:sldId id="295" r:id="rId43"/>
    <p:sldId id="296" r:id="rId44"/>
    <p:sldId id="297" r:id="rId45"/>
    <p:sldId id="298" r:id="rId46"/>
    <p:sldId id="289" r:id="rId47"/>
    <p:sldId id="292" r:id="rId48"/>
    <p:sldId id="293" r:id="rId49"/>
    <p:sldId id="301" r:id="rId50"/>
    <p:sldId id="302" r:id="rId51"/>
    <p:sldId id="290"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47" autoAdjust="0"/>
    <p:restoredTop sz="91297" autoAdjust="0"/>
  </p:normalViewPr>
  <p:slideViewPr>
    <p:cSldViewPr>
      <p:cViewPr>
        <p:scale>
          <a:sx n="70" d="100"/>
          <a:sy n="70" d="100"/>
        </p:scale>
        <p:origin x="-1200" y="-3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11A13D-9D4B-4F6E-BBAF-97E861423AF6}" type="datetimeFigureOut">
              <a:rPr lang="en-US" smtClean="0"/>
              <a:t>4/27/2013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91C1D5-BA91-478D-B70B-A740C80F0E3E}" type="slidenum">
              <a:rPr lang="en-US" smtClean="0"/>
              <a:t>‹#›</a:t>
            </a:fld>
            <a:endParaRPr lang="en-US"/>
          </a:p>
        </p:txBody>
      </p:sp>
    </p:spTree>
    <p:extLst>
      <p:ext uri="{BB962C8B-B14F-4D97-AF65-F5344CB8AC3E}">
        <p14:creationId xmlns:p14="http://schemas.microsoft.com/office/powerpoint/2010/main" val="3857451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791C1D5-BA91-478D-B70B-A740C80F0E3E}" type="slidenum">
              <a:rPr lang="en-US" smtClean="0"/>
              <a:t>9</a:t>
            </a:fld>
            <a:endParaRPr lang="en-US"/>
          </a:p>
        </p:txBody>
      </p:sp>
    </p:spTree>
    <p:extLst>
      <p:ext uri="{BB962C8B-B14F-4D97-AF65-F5344CB8AC3E}">
        <p14:creationId xmlns:p14="http://schemas.microsoft.com/office/powerpoint/2010/main" val="1827151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791C1D5-BA91-478D-B70B-A740C80F0E3E}" type="slidenum">
              <a:rPr lang="en-US" smtClean="0"/>
              <a:t>19</a:t>
            </a:fld>
            <a:endParaRPr lang="en-US"/>
          </a:p>
        </p:txBody>
      </p:sp>
    </p:spTree>
    <p:extLst>
      <p:ext uri="{BB962C8B-B14F-4D97-AF65-F5344CB8AC3E}">
        <p14:creationId xmlns:p14="http://schemas.microsoft.com/office/powerpoint/2010/main" val="3518740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791C1D5-BA91-478D-B70B-A740C80F0E3E}" type="slidenum">
              <a:rPr lang="en-US" smtClean="0"/>
              <a:t>25</a:t>
            </a:fld>
            <a:endParaRPr lang="en-US"/>
          </a:p>
        </p:txBody>
      </p:sp>
    </p:spTree>
    <p:extLst>
      <p:ext uri="{BB962C8B-B14F-4D97-AF65-F5344CB8AC3E}">
        <p14:creationId xmlns:p14="http://schemas.microsoft.com/office/powerpoint/2010/main" val="3934266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791C1D5-BA91-478D-B70B-A740C80F0E3E}" type="slidenum">
              <a:rPr lang="en-US" smtClean="0"/>
              <a:t>39</a:t>
            </a:fld>
            <a:endParaRPr lang="en-US"/>
          </a:p>
        </p:txBody>
      </p:sp>
    </p:spTree>
    <p:extLst>
      <p:ext uri="{BB962C8B-B14F-4D97-AF65-F5344CB8AC3E}">
        <p14:creationId xmlns:p14="http://schemas.microsoft.com/office/powerpoint/2010/main" val="161571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6F6E21E9-E88D-4AD6-88F2-5E4DF0BE7D56}" type="datetime3">
              <a:rPr lang="en-US" smtClean="0"/>
              <a:t>27 April 2013</a:t>
            </a:fld>
            <a:endParaRPr lang="en-US"/>
          </a:p>
        </p:txBody>
      </p:sp>
      <p:sp>
        <p:nvSpPr>
          <p:cNvPr id="8" name="Slide Number Placeholder 7"/>
          <p:cNvSpPr>
            <a:spLocks noGrp="1"/>
          </p:cNvSpPr>
          <p:nvPr>
            <p:ph type="sldNum" sz="quarter" idx="11"/>
          </p:nvPr>
        </p:nvSpPr>
        <p:spPr/>
        <p:txBody>
          <a:bodyPr/>
          <a:lstStyle/>
          <a:p>
            <a:fld id="{053D56DE-9343-4D3B-9B2B-3525E62A6343}"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0CD67C9F-B828-4E90-8267-DE00F3E6C475}" type="datetime3">
              <a:rPr lang="en-US" smtClean="0"/>
              <a:t>27 April 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3D56DE-9343-4D3B-9B2B-3525E62A634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9440FF-5A6E-4218-98B4-C912435FE68F}" type="datetime3">
              <a:rPr lang="en-US" smtClean="0"/>
              <a:t>27 April 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3D56DE-9343-4D3B-9B2B-3525E62A6343}" type="slidenum">
              <a:rPr lang="en-US" smtClean="0"/>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FA04494A-C83A-4F15-9458-9E4D354B876F}" type="datetime3">
              <a:rPr lang="en-US" smtClean="0"/>
              <a:t>27 April 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3D56DE-9343-4D3B-9B2B-3525E62A6343}"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D85214A7-9BD5-4439-956F-42A0AE882923}" type="datetime3">
              <a:rPr lang="en-US" smtClean="0"/>
              <a:t>27 April 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53D56DE-9343-4D3B-9B2B-3525E62A6343}" type="slidenum">
              <a:rPr lang="en-US" smtClean="0"/>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0AC3A95-4A35-4D67-AE2B-216F3770E136}" type="datetime3">
              <a:rPr lang="en-US" smtClean="0"/>
              <a:t>27 April 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53D56DE-9343-4D3B-9B2B-3525E62A634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4F4A90-AF08-41E6-AC17-7FA14EC51934}" type="datetime3">
              <a:rPr lang="en-US" smtClean="0"/>
              <a:t>27 April 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53D56DE-9343-4D3B-9B2B-3525E62A634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C5F230-7E77-4681-A810-28E4326E2A3B}" type="datetime3">
              <a:rPr lang="en-US" smtClean="0"/>
              <a:t>27 April 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3D56DE-9343-4D3B-9B2B-3525E62A634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CEFC0C-EA6A-433F-9DEB-9B1F21D4655B}" type="datetime3">
              <a:rPr lang="en-US" smtClean="0"/>
              <a:t>27 April 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3D56DE-9343-4D3B-9B2B-3525E62A634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0CAF251-CE13-450A-98DF-5B120CC37D58}" type="datetime3">
              <a:rPr lang="en-US" smtClean="0"/>
              <a:t>27 April 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3D56DE-9343-4D3B-9B2B-3525E62A634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B8C712-9323-4ADD-BBB2-81CC9C98C6C8}" type="datetime3">
              <a:rPr lang="en-US" smtClean="0"/>
              <a:t>27 April 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3D56DE-9343-4D3B-9B2B-3525E62A634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EE393064-86AB-4614-A054-07C6CC08C7BC}" type="datetime3">
              <a:rPr lang="en-US" smtClean="0"/>
              <a:t>27 April 2013</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053D56DE-9343-4D3B-9B2B-3525E62A6343}" type="slidenum">
              <a:rPr lang="en-US" smtClean="0"/>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facebook.com/pages/Artur-Ghazinyan/473981732665357" TargetMode="External"/><Relationship Id="rId2" Type="http://schemas.openxmlformats.org/officeDocument/2006/relationships/hyperlink" Target="https://www.facebook.com/aghazinyan" TargetMode="Externa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oc.kuleuven.be/web/home/9/48/eng" TargetMode="External"/><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microsoft.com/office/2007/relationships/hdphoto" Target="../media/hdphoto4.wdp"/><Relationship Id="rId5" Type="http://schemas.openxmlformats.org/officeDocument/2006/relationships/image" Target="../media/image7.png"/><Relationship Id="rId4" Type="http://schemas.openxmlformats.org/officeDocument/2006/relationships/hyperlink" Target="http://www.kuleuven.b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gif"/><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hyperlink" Target="http://ghum.kuleuven.be/ces/" TargetMode="External"/><Relationship Id="rId7" Type="http://schemas.openxmlformats.org/officeDocument/2006/relationships/image" Target="../media/image16.jpeg"/><Relationship Id="rId2" Type="http://schemas.openxmlformats.org/officeDocument/2006/relationships/hyperlink" Target="http://ghum.kuleuven.be/ces" TargetMode="Externa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hyperlink" Target="http://soc.kuleuven.be/iieb/JMCE/" TargetMode="External"/><Relationship Id="rId7" Type="http://schemas.openxmlformats.org/officeDocument/2006/relationships/image" Target="../media/image18.jpeg"/><Relationship Id="rId2" Type="http://schemas.openxmlformats.org/officeDocument/2006/relationships/hyperlink" Target="http://www.kuleuven.be/international/ema2.html" TargetMode="Externa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7.jpeg"/><Relationship Id="rId4" Type="http://schemas.openxmlformats.org/officeDocument/2006/relationships/hyperlink" Target="http://www.timeshighereducation.co.uk/world-university-rankings/2010-2011/arts-and-humanities.html"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mailto:dekanat15@lmu.de" TargetMode="External"/><Relationship Id="rId7" Type="http://schemas.openxmlformats.org/officeDocument/2006/relationships/image" Target="../media/image20.jpeg"/><Relationship Id="rId2" Type="http://schemas.openxmlformats.org/officeDocument/2006/relationships/hyperlink" Target="mailto:brosius@ifkw.lmu.de" TargetMode="Externa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hyperlink" Target="https://www.facebook.com/lmu.muenchen" TargetMode="External"/><Relationship Id="rId10" Type="http://schemas.openxmlformats.org/officeDocument/2006/relationships/image" Target="../media/image23.jpeg"/><Relationship Id="rId4" Type="http://schemas.openxmlformats.org/officeDocument/2006/relationships/hyperlink" Target="mailto:petra.stykow@lmu.de" TargetMode="External"/><Relationship Id="rId9"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hyperlink" Target="http://www.ces.am/index.php/en/graduate-programmes/regional-interdisciplinary-master-programme-in-human-rights-and-democratization" TargetMode="External"/><Relationship Id="rId2" Type="http://schemas.openxmlformats.org/officeDocument/2006/relationships/hyperlink" Target="http://www.ces.am/index.php/en/graduate-programmes/master-programme-in-european-studies" TargetMode="Externa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ces.am/index.php/en/graduate-programmes/master-programme-in-european-studie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microsoft.com/office/2007/relationships/hdphoto" Target="../media/hdphoto5.wdp"/></Relationships>
</file>

<file path=ppt/slides/_rels/slide2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4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47.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4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50.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www.ces.am/" TargetMode="External"/><Relationship Id="rId7" Type="http://schemas.microsoft.com/office/2007/relationships/hdphoto" Target="../media/hdphoto6.wdp"/><Relationship Id="rId2" Type="http://schemas.openxmlformats.org/officeDocument/2006/relationships/hyperlink" Target="mailto:ashalex@ysu.am" TargetMode="Externa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5.jpeg"/><Relationship Id="rId4" Type="http://schemas.openxmlformats.org/officeDocument/2006/relationships/hyperlink" Target="http://www.regionalmaster.n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0"/>
            <a:ext cx="7772400" cy="4722667"/>
          </a:xfrm>
        </p:spPr>
        <p:txBody>
          <a:bodyPr/>
          <a:lstStyle/>
          <a:p>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6000" b="1" dirty="0" smtClean="0"/>
              <a:t/>
            </a:r>
            <a:br>
              <a:rPr lang="en-US" sz="6000" b="1" dirty="0" smtClean="0"/>
            </a:br>
            <a:r>
              <a:rPr lang="en-US" sz="6000" b="1" dirty="0" smtClean="0"/>
              <a:t/>
            </a:r>
            <a:br>
              <a:rPr lang="en-US" sz="6000" b="1" dirty="0" smtClean="0"/>
            </a:br>
            <a:r>
              <a:rPr lang="en-US" sz="6000" b="1" dirty="0"/>
              <a:t/>
            </a:r>
            <a:br>
              <a:rPr lang="en-US" sz="6000" b="1" dirty="0"/>
            </a:br>
            <a:r>
              <a:rPr lang="en-US" sz="6000" b="1" dirty="0" smtClean="0"/>
              <a:t/>
            </a:r>
            <a:br>
              <a:rPr lang="en-US" sz="6000" b="1" dirty="0" smtClean="0"/>
            </a:br>
            <a:r>
              <a:rPr lang="en-U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The key role of the </a:t>
            </a:r>
            <a:br>
              <a:rPr lang="en-U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br>
            <a:r>
              <a:rPr lang="en-U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Center for European Studies </a:t>
            </a: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in the educational </a:t>
            </a:r>
            <a:r>
              <a:rPr lang="en-U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system</a:t>
            </a: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r>
            <a:b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br>
            <a:r>
              <a:rPr lang="en-U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of Yerevan State University</a:t>
            </a:r>
            <a:r>
              <a:rPr lang="en-US" sz="4400" b="1" dirty="0" smtClean="0"/>
              <a:t/>
            </a:r>
            <a:br>
              <a:rPr lang="en-US" sz="4400" b="1" dirty="0" smtClean="0"/>
            </a:br>
            <a:r>
              <a:rPr lang="en-US" sz="4400" b="1" dirty="0" smtClean="0"/>
              <a:t/>
            </a:r>
            <a:br>
              <a:rPr lang="en-US" sz="4400" b="1" dirty="0" smtClean="0"/>
            </a:br>
            <a:endParaRPr lang="en-US" sz="4400" b="1" dirty="0"/>
          </a:p>
        </p:txBody>
      </p:sp>
      <p:sp>
        <p:nvSpPr>
          <p:cNvPr id="3" name="Subtitle 2"/>
          <p:cNvSpPr>
            <a:spLocks noGrp="1"/>
          </p:cNvSpPr>
          <p:nvPr>
            <p:ph type="subTitle" idx="1"/>
          </p:nvPr>
        </p:nvSpPr>
        <p:spPr>
          <a:xfrm>
            <a:off x="876300" y="3733800"/>
            <a:ext cx="7561262" cy="2209800"/>
          </a:xfrm>
        </p:spPr>
        <p:txBody>
          <a:bodyPr>
            <a:normAutofit/>
          </a:bodyPr>
          <a:lstStyle/>
          <a:p>
            <a:endParaRPr lang="en-US" sz="3200" b="1" dirty="0">
              <a:solidFill>
                <a:schemeClr val="bg2">
                  <a:lumMod val="50000"/>
                </a:schemeClr>
              </a:solidFill>
              <a:latin typeface="+mn-lt"/>
            </a:endParaRPr>
          </a:p>
          <a:p>
            <a:r>
              <a:rPr lang="en-US"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rPr>
              <a:t>Dr</a:t>
            </a: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rPr>
              <a:t>. </a:t>
            </a:r>
            <a:r>
              <a:rPr lang="en-US" sz="3200"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rPr>
              <a:t>Ashot</a:t>
            </a: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rPr>
              <a:t> </a:t>
            </a:r>
            <a:r>
              <a:rPr lang="en-US" sz="32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rPr>
              <a:t>Aleksanya</a:t>
            </a:r>
            <a:endParaRPr lang="en-US"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endParaRPr>
          </a:p>
          <a:p>
            <a:r>
              <a:rPr lang="en-US" sz="2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Associate Professor</a:t>
            </a:r>
          </a:p>
          <a:p>
            <a:r>
              <a:rPr lang="en-US" sz="2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Center </a:t>
            </a:r>
            <a:r>
              <a:rPr lang="en-US" sz="2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of European Studies</a:t>
            </a:r>
            <a:endParaRPr lang="en-US" sz="2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endParaRPr>
          </a:p>
        </p:txBody>
      </p:sp>
      <p:pic>
        <p:nvPicPr>
          <p:cNvPr id="1026" name="Picture 2" descr="CES - Center for European Studies"/>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0" y="0"/>
            <a:ext cx="876300" cy="1752600"/>
          </a:xfrm>
          <a:prstGeom prst="rect">
            <a:avLst/>
          </a:prstGeom>
          <a:noFill/>
          <a:effectLst>
            <a:glow rad="228600">
              <a:schemeClr val="accent6">
                <a:satMod val="175000"/>
                <a:alpha val="40000"/>
              </a:schemeClr>
            </a:glow>
            <a:reflection blurRad="6350" stA="50000" endA="295" endPos="92000" dist="101600" dir="5400000" sy="-100000" algn="bl" rotWithShape="0"/>
          </a:effectLst>
          <a:extLst>
            <a:ext uri="{909E8E84-426E-40DD-AFC4-6F175D3DCCD1}">
              <a14:hiddenFill xmlns:a14="http://schemas.microsoft.com/office/drawing/2010/main">
                <a:solidFill>
                  <a:srgbClr val="FFFFFF"/>
                </a:solidFill>
              </a14:hiddenFill>
            </a:ext>
          </a:extLst>
        </p:spPr>
      </p:pic>
      <p:pic>
        <p:nvPicPr>
          <p:cNvPr id="7" name="Picture 4" descr="ԵՊՀ գերբ"/>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7315199" y="16669"/>
            <a:ext cx="1802607" cy="15082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8" name="Date Placeholder 7"/>
          <p:cNvSpPr>
            <a:spLocks noGrp="1"/>
          </p:cNvSpPr>
          <p:nvPr>
            <p:ph type="dt" sz="half" idx="10"/>
          </p:nvPr>
        </p:nvSpPr>
        <p:spPr>
          <a:xfrm>
            <a:off x="0" y="5888182"/>
            <a:ext cx="9117806" cy="969818"/>
          </a:xfrm>
        </p:spPr>
        <p:txBody>
          <a:bodyPr/>
          <a:lstStyle/>
          <a:p>
            <a:pPr algn="ctr"/>
            <a:r>
              <a:rPr lang="en-GB" sz="1800" b="1" i="1" dirty="0">
                <a:solidFill>
                  <a:schemeClr val="tx1"/>
                </a:solidFill>
              </a:rPr>
              <a:t>Establishing an </a:t>
            </a:r>
            <a:r>
              <a:rPr lang="en-GB" sz="1800" b="1" i="1" dirty="0" smtClean="0">
                <a:solidFill>
                  <a:schemeClr val="tx1"/>
                </a:solidFill>
              </a:rPr>
              <a:t>Interdisciplinary PhD </a:t>
            </a:r>
            <a:r>
              <a:rPr lang="en-GB" sz="1800" b="1" i="1" dirty="0">
                <a:solidFill>
                  <a:schemeClr val="tx1"/>
                </a:solidFill>
              </a:rPr>
              <a:t>Programme in European Studies at Tbilisi State </a:t>
            </a:r>
            <a:r>
              <a:rPr lang="en-GB" sz="1800" b="1" i="1" dirty="0" smtClean="0">
                <a:solidFill>
                  <a:schemeClr val="tx1"/>
                </a:solidFill>
              </a:rPr>
              <a:t>University, Tbilisi, </a:t>
            </a:r>
            <a:fld id="{6F6E21E9-E88D-4AD6-88F2-5E4DF0BE7D56}" type="datetime3">
              <a:rPr lang="en-US" sz="1800" b="1" i="1" smtClean="0">
                <a:solidFill>
                  <a:schemeClr val="tx1"/>
                </a:solidFill>
              </a:rPr>
              <a:pPr algn="ctr"/>
              <a:t>27 April 2013</a:t>
            </a:fld>
            <a:endParaRPr lang="en-US" sz="1800" b="1" i="1" dirty="0">
              <a:solidFill>
                <a:schemeClr val="tx1"/>
              </a:solidFill>
            </a:endParaRPr>
          </a:p>
        </p:txBody>
      </p:sp>
    </p:spTree>
    <p:extLst>
      <p:ext uri="{BB962C8B-B14F-4D97-AF65-F5344CB8AC3E}">
        <p14:creationId xmlns:p14="http://schemas.microsoft.com/office/powerpoint/2010/main" val="10952114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8" descr="IMG_0034"/>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 y="0"/>
            <a:ext cx="91440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1251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sz="4000" dirty="0" smtClean="0"/>
              <a:t>CES is </a:t>
            </a:r>
            <a:r>
              <a:rPr lang="en-US" sz="4000" dirty="0"/>
              <a:t>an independent educational and research </a:t>
            </a:r>
            <a:r>
              <a:rPr lang="en-US" sz="4000" dirty="0" smtClean="0"/>
              <a:t>institution</a:t>
            </a:r>
            <a:r>
              <a:rPr lang="en-US" sz="2000" dirty="0" smtClean="0"/>
              <a:t/>
            </a:r>
            <a:br>
              <a:rPr lang="en-US" sz="2000" dirty="0" smtClean="0"/>
            </a:br>
            <a:endParaRPr lang="en-US" sz="2000" dirty="0"/>
          </a:p>
        </p:txBody>
      </p:sp>
      <p:sp>
        <p:nvSpPr>
          <p:cNvPr id="3" name="Content Placeholder 2"/>
          <p:cNvSpPr>
            <a:spLocks noGrp="1"/>
          </p:cNvSpPr>
          <p:nvPr>
            <p:ph idx="1"/>
          </p:nvPr>
        </p:nvSpPr>
        <p:spPr>
          <a:xfrm>
            <a:off x="457200" y="1219200"/>
            <a:ext cx="8229600" cy="5105400"/>
          </a:xfrm>
        </p:spPr>
        <p:txBody>
          <a:bodyPr>
            <a:normAutofit fontScale="85000" lnSpcReduction="20000"/>
          </a:bodyPr>
          <a:lstStyle/>
          <a:p>
            <a:pPr algn="just"/>
            <a:r>
              <a:rPr lang="en-US" b="1" dirty="0" smtClean="0"/>
              <a:t>CES </a:t>
            </a:r>
            <a:r>
              <a:rPr lang="en-US" b="1" dirty="0"/>
              <a:t>is an independent educational and research institution, founded in July 2006 as a result of fruitful cooperation between Yerevan State University and EU Delegation to Armenia. </a:t>
            </a:r>
            <a:endParaRPr lang="en-US" b="1" dirty="0" smtClean="0"/>
          </a:p>
          <a:p>
            <a:pPr algn="just"/>
            <a:r>
              <a:rPr lang="en-US" b="1" dirty="0" smtClean="0"/>
              <a:t>CES </a:t>
            </a:r>
            <a:r>
              <a:rPr lang="en-US" b="1" dirty="0"/>
              <a:t>is funded by yearly grants provided by the State Science Committee of the Ministry of Education and Science RA. </a:t>
            </a:r>
            <a:endParaRPr lang="en-US" b="1" dirty="0" smtClean="0"/>
          </a:p>
          <a:p>
            <a:pPr algn="just"/>
            <a:r>
              <a:rPr lang="en-US" b="1" dirty="0" smtClean="0"/>
              <a:t>Being </a:t>
            </a:r>
            <a:r>
              <a:rPr lang="en-US" b="1" dirty="0"/>
              <a:t>a unique educational and research institute specializing in EU studies, the Centre aims to promote EU-Armenia cooperation and the process of Armenia’s European Integration through implementation of versatile and interdisciplinary researches as well as educational </a:t>
            </a:r>
            <a:r>
              <a:rPr lang="en-US" b="1" dirty="0" err="1"/>
              <a:t>programmes</a:t>
            </a:r>
            <a:r>
              <a:rPr lang="en-US" b="1" dirty="0"/>
              <a:t> corresponding to European standards. </a:t>
            </a:r>
            <a:endParaRPr lang="en-US" b="1" dirty="0" smtClean="0"/>
          </a:p>
          <a:p>
            <a:pPr algn="just"/>
            <a:r>
              <a:rPr lang="en-US" b="1" dirty="0" smtClean="0"/>
              <a:t>CES </a:t>
            </a:r>
            <a:r>
              <a:rPr lang="en-US" b="1" dirty="0"/>
              <a:t>provides graduate education in the field of European Studies, carries out specialized and multidisciplinary researches and provides consulting to NGOs, public and private organizations dealing with EU affairs. </a:t>
            </a:r>
            <a:endParaRPr lang="en-US" b="1" dirty="0" smtClean="0"/>
          </a:p>
          <a:p>
            <a:pPr algn="just"/>
            <a:r>
              <a:rPr lang="en-US" b="1" dirty="0" smtClean="0"/>
              <a:t>To </a:t>
            </a:r>
            <a:r>
              <a:rPr lang="en-US" b="1" dirty="0"/>
              <a:t>fulfill the aforesaid functions the Centre has recruited qualified professionals majoring in EU studies, hosts guest lectures, researchers, fellows, experts and students from partner universities. </a:t>
            </a:r>
            <a:endParaRPr lang="en-US" b="1" dirty="0" smtClean="0"/>
          </a:p>
          <a:p>
            <a:endParaRPr lang="en-US" dirty="0"/>
          </a:p>
        </p:txBody>
      </p:sp>
      <p:pic>
        <p:nvPicPr>
          <p:cNvPr id="4" name="Picture 3" descr="CES logo.jpg"/>
          <p:cNvPicPr/>
          <p:nvPr/>
        </p:nvPicPr>
        <p:blipFill>
          <a:blip r:embed="rId2"/>
          <a:srcRect/>
          <a:stretch>
            <a:fillRect/>
          </a:stretch>
        </p:blipFill>
        <p:spPr bwMode="auto">
          <a:xfrm>
            <a:off x="6658927" y="6108065"/>
            <a:ext cx="2499360" cy="749935"/>
          </a:xfrm>
          <a:prstGeom prst="rect">
            <a:avLst/>
          </a:prstGeom>
          <a:noFill/>
          <a:ln w="9525">
            <a:noFill/>
            <a:miter lim="800000"/>
            <a:headEnd/>
            <a:tailEnd/>
          </a:ln>
        </p:spPr>
      </p:pic>
    </p:spTree>
    <p:extLst>
      <p:ext uri="{BB962C8B-B14F-4D97-AF65-F5344CB8AC3E}">
        <p14:creationId xmlns:p14="http://schemas.microsoft.com/office/powerpoint/2010/main" val="2010267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CES </a:t>
            </a:r>
            <a:r>
              <a:rPr lang="en-US" b="1" dirty="0" smtClean="0"/>
              <a:t>VISION</a:t>
            </a:r>
            <a:r>
              <a:rPr lang="en-US" b="1" dirty="0"/>
              <a:t/>
            </a:r>
            <a:br>
              <a:rPr lang="en-US" b="1" dirty="0"/>
            </a:br>
            <a:endParaRPr lang="en-US" dirty="0"/>
          </a:p>
        </p:txBody>
      </p:sp>
      <p:sp>
        <p:nvSpPr>
          <p:cNvPr id="3" name="Content Placeholder 2"/>
          <p:cNvSpPr>
            <a:spLocks noGrp="1"/>
          </p:cNvSpPr>
          <p:nvPr>
            <p:ph idx="1"/>
          </p:nvPr>
        </p:nvSpPr>
        <p:spPr>
          <a:xfrm>
            <a:off x="381000" y="914400"/>
            <a:ext cx="8305800" cy="5211763"/>
          </a:xfrm>
        </p:spPr>
        <p:txBody>
          <a:bodyPr>
            <a:normAutofit/>
          </a:bodyPr>
          <a:lstStyle/>
          <a:p>
            <a:pPr algn="just"/>
            <a:r>
              <a:rPr lang="en-US" sz="3200" dirty="0"/>
              <a:t>The Vision of CES is to see </a:t>
            </a:r>
            <a:r>
              <a:rPr lang="en-US" sz="3200" i="1" dirty="0"/>
              <a:t>Armenia in </a:t>
            </a:r>
            <a:r>
              <a:rPr lang="en-US" sz="3200" i="1" dirty="0" smtClean="0"/>
              <a:t>Europe</a:t>
            </a:r>
            <a:endParaRPr lang="en-US" sz="3200" dirty="0"/>
          </a:p>
          <a:p>
            <a:pPr algn="just"/>
            <a:r>
              <a:rPr lang="en-US" sz="3200" dirty="0" smtClean="0"/>
              <a:t>CES </a:t>
            </a:r>
            <a:r>
              <a:rPr lang="en-US" sz="3200" dirty="0"/>
              <a:t>carries out its activities in the following </a:t>
            </a:r>
            <a:r>
              <a:rPr lang="en-US" sz="3200" dirty="0" smtClean="0"/>
              <a:t>fields:</a:t>
            </a:r>
            <a:endParaRPr lang="en-US" sz="3200" dirty="0"/>
          </a:p>
          <a:p>
            <a:pPr>
              <a:buFont typeface="Wingdings" pitchFamily="2" charset="2"/>
              <a:buChar char="Ø"/>
            </a:pPr>
            <a:r>
              <a:rPr lang="en-US" sz="3200" dirty="0"/>
              <a:t>Education</a:t>
            </a:r>
          </a:p>
          <a:p>
            <a:pPr>
              <a:buFont typeface="Wingdings" pitchFamily="2" charset="2"/>
              <a:buChar char="Ø"/>
            </a:pPr>
            <a:r>
              <a:rPr lang="en-US" sz="3200" dirty="0"/>
              <a:t>Interdisciplinary and  specialized researches</a:t>
            </a:r>
          </a:p>
          <a:p>
            <a:pPr>
              <a:buFont typeface="Wingdings" pitchFamily="2" charset="2"/>
              <a:buChar char="Ø"/>
            </a:pPr>
            <a:r>
              <a:rPr lang="en-US" sz="3200" dirty="0"/>
              <a:t>Expert analysis</a:t>
            </a:r>
          </a:p>
          <a:p>
            <a:pPr>
              <a:buFont typeface="Wingdings" pitchFamily="2" charset="2"/>
              <a:buChar char="Ø"/>
            </a:pPr>
            <a:r>
              <a:rPr lang="en-US" sz="3200" dirty="0"/>
              <a:t>EU information </a:t>
            </a:r>
            <a:r>
              <a:rPr lang="en-US" sz="3200" dirty="0" smtClean="0"/>
              <a:t>Center</a:t>
            </a:r>
            <a:endParaRPr lang="en-US" dirty="0"/>
          </a:p>
        </p:txBody>
      </p:sp>
      <p:pic>
        <p:nvPicPr>
          <p:cNvPr id="4" name="Picture 3" descr="CES logo.jpg"/>
          <p:cNvPicPr/>
          <p:nvPr/>
        </p:nvPicPr>
        <p:blipFill>
          <a:blip r:embed="rId2"/>
          <a:srcRect/>
          <a:stretch>
            <a:fillRect/>
          </a:stretch>
        </p:blipFill>
        <p:spPr bwMode="auto">
          <a:xfrm>
            <a:off x="6644640" y="6108065"/>
            <a:ext cx="2499360" cy="749935"/>
          </a:xfrm>
          <a:prstGeom prst="rect">
            <a:avLst/>
          </a:prstGeom>
          <a:noFill/>
          <a:ln w="9525">
            <a:noFill/>
            <a:miter lim="800000"/>
            <a:headEnd/>
            <a:tailEnd/>
          </a:ln>
        </p:spPr>
      </p:pic>
    </p:spTree>
    <p:extLst>
      <p:ext uri="{BB962C8B-B14F-4D97-AF65-F5344CB8AC3E}">
        <p14:creationId xmlns:p14="http://schemas.microsoft.com/office/powerpoint/2010/main" val="37179275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CES Staff</a:t>
            </a:r>
            <a:br>
              <a:rPr lang="en-US" dirty="0"/>
            </a:br>
            <a:endParaRPr lang="en-US" dirty="0"/>
          </a:p>
        </p:txBody>
      </p:sp>
      <p:sp>
        <p:nvSpPr>
          <p:cNvPr id="3" name="Content Placeholder 2"/>
          <p:cNvSpPr>
            <a:spLocks noGrp="1"/>
          </p:cNvSpPr>
          <p:nvPr>
            <p:ph idx="1"/>
          </p:nvPr>
        </p:nvSpPr>
        <p:spPr>
          <a:xfrm>
            <a:off x="152400" y="762000"/>
            <a:ext cx="8534400" cy="5867400"/>
          </a:xfrm>
        </p:spPr>
        <p:txBody>
          <a:bodyPr>
            <a:noAutofit/>
          </a:bodyPr>
          <a:lstStyle/>
          <a:p>
            <a:r>
              <a:rPr lang="en-US" sz="4400" dirty="0" smtClean="0"/>
              <a:t>Administrative </a:t>
            </a:r>
            <a:r>
              <a:rPr lang="en-US" sz="4400" dirty="0"/>
              <a:t>staff</a:t>
            </a:r>
          </a:p>
          <a:p>
            <a:r>
              <a:rPr lang="en-US" sz="4400" dirty="0"/>
              <a:t>International Experts/Fellows</a:t>
            </a:r>
          </a:p>
          <a:p>
            <a:r>
              <a:rPr lang="en-US" sz="4400" dirty="0"/>
              <a:t>Senior </a:t>
            </a:r>
            <a:r>
              <a:rPr lang="en-US" sz="4400" dirty="0" smtClean="0"/>
              <a:t>Experts, Experts / Lecturers</a:t>
            </a:r>
          </a:p>
          <a:p>
            <a:pPr marL="0" indent="0">
              <a:buNone/>
            </a:pPr>
            <a:endParaRPr lang="en-US"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buNone/>
            </a:pPr>
            <a:r>
              <a:rPr lang="en-US"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Dr</a:t>
            </a:r>
            <a:r>
              <a:rPr lang="en-US"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n-US" sz="32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Artur</a:t>
            </a:r>
            <a:r>
              <a:rPr lang="en-US"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n-US" sz="32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Ghazinyan</a:t>
            </a:r>
            <a:endParaRPr lang="en-US"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buNone/>
            </a:pPr>
            <a:r>
              <a:rPr lang="en-US" sz="32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Director </a:t>
            </a:r>
            <a:r>
              <a:rPr lang="en-US" sz="32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of </a:t>
            </a:r>
            <a:r>
              <a:rPr lang="en-US" sz="32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the </a:t>
            </a:r>
            <a:r>
              <a:rPr lang="en-US" sz="32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CES</a:t>
            </a:r>
          </a:p>
          <a:p>
            <a:pPr marL="0" indent="0">
              <a:buNone/>
            </a:pPr>
            <a:r>
              <a:rPr lang="en-US" sz="1600" b="1" dirty="0" smtClean="0">
                <a:hlinkClick r:id="rId2"/>
              </a:rPr>
              <a:t>https</a:t>
            </a:r>
            <a:r>
              <a:rPr lang="en-US" sz="1600" b="1" dirty="0">
                <a:hlinkClick r:id="rId2"/>
              </a:rPr>
              <a:t>://</a:t>
            </a:r>
            <a:r>
              <a:rPr lang="en-US" sz="1600" b="1" dirty="0" smtClean="0">
                <a:hlinkClick r:id="rId2"/>
              </a:rPr>
              <a:t>www.facebook.com/aghazinyan</a:t>
            </a:r>
            <a:endParaRPr lang="en-US" sz="1600" b="1" dirty="0" smtClean="0"/>
          </a:p>
          <a:p>
            <a:pPr marL="0" indent="0">
              <a:buNone/>
            </a:pPr>
            <a:r>
              <a:rPr lang="en-US" sz="1000" b="1" dirty="0">
                <a:solidFill>
                  <a:schemeClr val="tx1"/>
                </a:solidFill>
                <a:hlinkClick r:id="rId3"/>
              </a:rPr>
              <a:t>https://www.facebook.com/pages/Artur-Ghazinyan/473981732665357</a:t>
            </a:r>
            <a:endParaRPr lang="en-US" sz="1000" b="1" dirty="0">
              <a:ln w="10541" cmpd="sng">
                <a:solidFill>
                  <a:schemeClr val="accent1">
                    <a:shade val="88000"/>
                    <a:satMod val="110000"/>
                  </a:schemeClr>
                </a:solidFill>
                <a:prstDash val="solid"/>
              </a:ln>
              <a:solidFill>
                <a:schemeClr val="tx1"/>
              </a:solidFill>
            </a:endParaRPr>
          </a:p>
        </p:txBody>
      </p:sp>
      <p:pic>
        <p:nvPicPr>
          <p:cNvPr id="4" name="Picture 3" descr="CES logo.jpg"/>
          <p:cNvPicPr/>
          <p:nvPr/>
        </p:nvPicPr>
        <p:blipFill>
          <a:blip r:embed="rId4"/>
          <a:srcRect/>
          <a:stretch>
            <a:fillRect/>
          </a:stretch>
        </p:blipFill>
        <p:spPr bwMode="auto">
          <a:xfrm>
            <a:off x="6644640" y="12065"/>
            <a:ext cx="2499360" cy="749935"/>
          </a:xfrm>
          <a:prstGeom prst="rect">
            <a:avLst/>
          </a:prstGeom>
          <a:noFill/>
          <a:ln w="9525">
            <a:noFill/>
            <a:miter lim="800000"/>
            <a:headEnd/>
            <a:tailEnd/>
          </a:ln>
        </p:spPr>
      </p:pic>
      <p:pic>
        <p:nvPicPr>
          <p:cNvPr id="1027" name="Picture 3" descr="C:\Users\Ashot Alexanyan\Downloads\323308_2241353253517_1274440534_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2000" y="3048000"/>
            <a:ext cx="4572000" cy="3827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2458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pPr>
              <a:lnSpc>
                <a:spcPct val="100000"/>
              </a:lnSpc>
            </a:pPr>
            <a:r>
              <a:rPr lang="en-US" sz="2800" dirty="0"/>
              <a:t>Area of scientific principles and the analysis of European studies</a:t>
            </a:r>
          </a:p>
        </p:txBody>
      </p:sp>
      <p:sp>
        <p:nvSpPr>
          <p:cNvPr id="3" name="Content Placeholder 2"/>
          <p:cNvSpPr>
            <a:spLocks noGrp="1"/>
          </p:cNvSpPr>
          <p:nvPr>
            <p:ph idx="1"/>
          </p:nvPr>
        </p:nvSpPr>
        <p:spPr>
          <a:xfrm>
            <a:off x="381000" y="1066800"/>
            <a:ext cx="8534400" cy="5562600"/>
          </a:xfrm>
        </p:spPr>
        <p:txBody>
          <a:bodyPr>
            <a:normAutofit lnSpcReduction="10000"/>
          </a:bodyPr>
          <a:lstStyle/>
          <a:p>
            <a:pPr>
              <a:spcBef>
                <a:spcPts val="0"/>
              </a:spcBef>
            </a:pPr>
            <a:r>
              <a:rPr lang="en-US" dirty="0"/>
              <a:t>European Studies as a field of interdisciplinary study and research are using scientific, sociology and historic methods, collecting/</a:t>
            </a:r>
            <a:r>
              <a:rPr lang="en-US" dirty="0" err="1"/>
              <a:t>analysing</a:t>
            </a:r>
            <a:r>
              <a:rPr lang="en-US" dirty="0"/>
              <a:t> data from different sources, scientific method, the systems theory, changes, balances and regulation, risks and impact.</a:t>
            </a:r>
          </a:p>
          <a:p>
            <a:pPr marL="0" indent="0">
              <a:spcBef>
                <a:spcPts val="0"/>
              </a:spcBef>
              <a:buNone/>
            </a:pPr>
            <a:endParaRPr lang="en-US" dirty="0"/>
          </a:p>
          <a:p>
            <a:pPr>
              <a:spcBef>
                <a:spcPts val="0"/>
              </a:spcBef>
            </a:pPr>
            <a:r>
              <a:rPr lang="en-US" dirty="0"/>
              <a:t>The processes of European Integration and EU enlargement have essentially increased the importance of European Studies all over the world, as well as in Armenia. European Integration has been proclaimed as one of the main priorities of Armenia’s foreign policy and within its framework, various economic, social, political, and legal projects and reforms are being implemented.</a:t>
            </a:r>
          </a:p>
        </p:txBody>
      </p:sp>
      <p:pic>
        <p:nvPicPr>
          <p:cNvPr id="4" name="Picture 3" descr="CES logo.jpg"/>
          <p:cNvPicPr/>
          <p:nvPr/>
        </p:nvPicPr>
        <p:blipFill>
          <a:blip r:embed="rId2"/>
          <a:srcRect/>
          <a:stretch>
            <a:fillRect/>
          </a:stretch>
        </p:blipFill>
        <p:spPr bwMode="auto">
          <a:xfrm>
            <a:off x="6644640" y="6108065"/>
            <a:ext cx="2499360" cy="749935"/>
          </a:xfrm>
          <a:prstGeom prst="rect">
            <a:avLst/>
          </a:prstGeom>
          <a:noFill/>
          <a:ln w="9525">
            <a:noFill/>
            <a:miter lim="800000"/>
            <a:headEnd/>
            <a:tailEnd/>
          </a:ln>
        </p:spPr>
      </p:pic>
    </p:spTree>
    <p:extLst>
      <p:ext uri="{BB962C8B-B14F-4D97-AF65-F5344CB8AC3E}">
        <p14:creationId xmlns:p14="http://schemas.microsoft.com/office/powerpoint/2010/main" val="14948424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lstStyle/>
          <a:p>
            <a:r>
              <a:rPr lang="en-US" b="1" dirty="0">
                <a:effectLst/>
              </a:rPr>
              <a:t>Partners of the Center</a:t>
            </a:r>
            <a:endParaRPr lang="en-US" dirty="0"/>
          </a:p>
        </p:txBody>
      </p:sp>
      <p:sp>
        <p:nvSpPr>
          <p:cNvPr id="3" name="Content Placeholder 2"/>
          <p:cNvSpPr>
            <a:spLocks noGrp="1"/>
          </p:cNvSpPr>
          <p:nvPr>
            <p:ph idx="1"/>
          </p:nvPr>
        </p:nvSpPr>
        <p:spPr>
          <a:xfrm>
            <a:off x="152400" y="685800"/>
            <a:ext cx="8839200" cy="5943600"/>
          </a:xfrm>
        </p:spPr>
        <p:txBody>
          <a:bodyPr>
            <a:noAutofit/>
          </a:bodyPr>
          <a:lstStyle/>
          <a:p>
            <a:pPr>
              <a:spcBef>
                <a:spcPts val="0"/>
              </a:spcBef>
            </a:pPr>
            <a:r>
              <a:rPr lang="en-US" b="1" dirty="0"/>
              <a:t>Delegation of the European Union to the Republic of </a:t>
            </a:r>
            <a:r>
              <a:rPr lang="en-US" b="1" dirty="0" smtClean="0"/>
              <a:t>Armenia</a:t>
            </a:r>
          </a:p>
          <a:p>
            <a:pPr>
              <a:spcBef>
                <a:spcPts val="0"/>
              </a:spcBef>
            </a:pPr>
            <a:r>
              <a:rPr lang="en-US" b="1" dirty="0"/>
              <a:t>RA </a:t>
            </a:r>
            <a:r>
              <a:rPr lang="en-US" b="1" dirty="0" smtClean="0"/>
              <a:t>Government</a:t>
            </a:r>
          </a:p>
          <a:p>
            <a:pPr>
              <a:spcBef>
                <a:spcPts val="0"/>
              </a:spcBef>
            </a:pPr>
            <a:r>
              <a:rPr lang="en-US" b="1" dirty="0"/>
              <a:t>The EU Advisory Group to the Republic of </a:t>
            </a:r>
            <a:r>
              <a:rPr lang="en-US" b="1" dirty="0" smtClean="0"/>
              <a:t>Armenia</a:t>
            </a:r>
          </a:p>
          <a:p>
            <a:pPr>
              <a:spcBef>
                <a:spcPts val="0"/>
              </a:spcBef>
            </a:pPr>
            <a:r>
              <a:rPr lang="en-US" b="1" dirty="0"/>
              <a:t>UNDP </a:t>
            </a:r>
            <a:r>
              <a:rPr lang="en-US" b="1" dirty="0" smtClean="0"/>
              <a:t>United </a:t>
            </a:r>
            <a:r>
              <a:rPr lang="en-US" b="1" dirty="0"/>
              <a:t>Nations </a:t>
            </a:r>
            <a:r>
              <a:rPr lang="en-US" b="1" dirty="0" smtClean="0"/>
              <a:t>House</a:t>
            </a:r>
          </a:p>
          <a:p>
            <a:pPr>
              <a:spcBef>
                <a:spcPts val="0"/>
              </a:spcBef>
            </a:pPr>
            <a:r>
              <a:rPr lang="en-US" b="1" dirty="0"/>
              <a:t>OSCE Office in </a:t>
            </a:r>
            <a:r>
              <a:rPr lang="en-US" b="1" dirty="0" smtClean="0"/>
              <a:t>Yerevan</a:t>
            </a:r>
          </a:p>
          <a:p>
            <a:pPr>
              <a:spcBef>
                <a:spcPts val="0"/>
              </a:spcBef>
            </a:pPr>
            <a:r>
              <a:rPr lang="en-US" b="1" dirty="0" smtClean="0"/>
              <a:t>AEPLAC</a:t>
            </a:r>
          </a:p>
          <a:p>
            <a:pPr>
              <a:spcBef>
                <a:spcPts val="0"/>
              </a:spcBef>
            </a:pPr>
            <a:r>
              <a:rPr lang="en-US" b="1" dirty="0"/>
              <a:t>Council of </a:t>
            </a:r>
            <a:r>
              <a:rPr lang="en-US" b="1" dirty="0" smtClean="0"/>
              <a:t>Europe</a:t>
            </a:r>
          </a:p>
          <a:p>
            <a:pPr>
              <a:spcBef>
                <a:spcPts val="0"/>
              </a:spcBef>
            </a:pPr>
            <a:r>
              <a:rPr lang="en-US" b="1" dirty="0"/>
              <a:t>British </a:t>
            </a:r>
            <a:r>
              <a:rPr lang="en-US" b="1" dirty="0" smtClean="0"/>
              <a:t>Council</a:t>
            </a:r>
          </a:p>
          <a:p>
            <a:pPr>
              <a:spcBef>
                <a:spcPts val="0"/>
              </a:spcBef>
            </a:pPr>
            <a:r>
              <a:rPr lang="en-US" b="1" dirty="0" smtClean="0"/>
              <a:t>GIZ</a:t>
            </a:r>
          </a:p>
          <a:p>
            <a:pPr>
              <a:spcBef>
                <a:spcPts val="0"/>
              </a:spcBef>
            </a:pPr>
            <a:r>
              <a:rPr lang="en-US" b="1" dirty="0"/>
              <a:t>USAID Armenia </a:t>
            </a:r>
            <a:endParaRPr lang="en-US" b="1" dirty="0" smtClean="0"/>
          </a:p>
          <a:p>
            <a:pPr>
              <a:spcBef>
                <a:spcPts val="0"/>
              </a:spcBef>
            </a:pPr>
            <a:r>
              <a:rPr lang="en-US" b="1" dirty="0" smtClean="0"/>
              <a:t>TEMPUS</a:t>
            </a:r>
          </a:p>
          <a:p>
            <a:pPr>
              <a:spcBef>
                <a:spcPts val="0"/>
              </a:spcBef>
            </a:pPr>
            <a:r>
              <a:rPr lang="en-US" b="1" dirty="0"/>
              <a:t>European Movement </a:t>
            </a:r>
          </a:p>
          <a:p>
            <a:pPr>
              <a:spcBef>
                <a:spcPts val="0"/>
              </a:spcBef>
            </a:pPr>
            <a:r>
              <a:rPr lang="en-US" b="1" dirty="0"/>
              <a:t>International Center for Human Development</a:t>
            </a:r>
          </a:p>
        </p:txBody>
      </p:sp>
    </p:spTree>
    <p:extLst>
      <p:ext uri="{BB962C8B-B14F-4D97-AF65-F5344CB8AC3E}">
        <p14:creationId xmlns:p14="http://schemas.microsoft.com/office/powerpoint/2010/main" val="22663155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lstStyle/>
          <a:p>
            <a:r>
              <a:rPr lang="en-US" sz="3200" b="1" dirty="0">
                <a:effectLst/>
              </a:rPr>
              <a:t>International Cooperation</a:t>
            </a:r>
            <a:endParaRPr lang="en-US" sz="3200" dirty="0"/>
          </a:p>
        </p:txBody>
      </p:sp>
      <p:sp>
        <p:nvSpPr>
          <p:cNvPr id="3" name="Content Placeholder 2"/>
          <p:cNvSpPr>
            <a:spLocks noGrp="1"/>
          </p:cNvSpPr>
          <p:nvPr>
            <p:ph idx="1"/>
          </p:nvPr>
        </p:nvSpPr>
        <p:spPr>
          <a:xfrm>
            <a:off x="152400" y="685800"/>
            <a:ext cx="8763000" cy="5867400"/>
          </a:xfrm>
        </p:spPr>
        <p:txBody>
          <a:bodyPr/>
          <a:lstStyle/>
          <a:p>
            <a:r>
              <a:rPr lang="en-US" b="1" dirty="0"/>
              <a:t>European University </a:t>
            </a:r>
            <a:r>
              <a:rPr lang="en-US" b="1" dirty="0" smtClean="0"/>
              <a:t>Institute</a:t>
            </a:r>
          </a:p>
          <a:p>
            <a:r>
              <a:rPr lang="it-IT" b="1" dirty="0"/>
              <a:t>University of Siena (Università degli Studi di Siena)</a:t>
            </a:r>
            <a:endParaRPr lang="it-IT" b="1" dirty="0" smtClean="0"/>
          </a:p>
          <a:p>
            <a:r>
              <a:rPr lang="en-US" b="1" dirty="0"/>
              <a:t>LUISS GUIDO CARLI </a:t>
            </a:r>
            <a:r>
              <a:rPr lang="en-US" b="1" dirty="0" smtClean="0"/>
              <a:t>University</a:t>
            </a:r>
          </a:p>
          <a:p>
            <a:r>
              <a:rPr lang="en-US" b="1" dirty="0"/>
              <a:t>The London School of Economics and Political </a:t>
            </a:r>
            <a:r>
              <a:rPr lang="en-US" b="1" dirty="0" smtClean="0"/>
              <a:t>Science</a:t>
            </a:r>
          </a:p>
          <a:p>
            <a:r>
              <a:rPr lang="en-US" b="1" dirty="0"/>
              <a:t>University of </a:t>
            </a:r>
            <a:r>
              <a:rPr lang="en-US" b="1" dirty="0" smtClean="0"/>
              <a:t>Bath</a:t>
            </a:r>
          </a:p>
          <a:p>
            <a:r>
              <a:rPr lang="en-US" b="1" dirty="0" err="1"/>
              <a:t>Vrije</a:t>
            </a:r>
            <a:r>
              <a:rPr lang="en-US" b="1" dirty="0"/>
              <a:t> </a:t>
            </a:r>
            <a:r>
              <a:rPr lang="en-US" b="1" dirty="0" err="1"/>
              <a:t>Universiteit</a:t>
            </a:r>
            <a:r>
              <a:rPr lang="en-US" b="1" dirty="0"/>
              <a:t> </a:t>
            </a:r>
            <a:r>
              <a:rPr lang="en-US" b="1" dirty="0" err="1" smtClean="0"/>
              <a:t>Brussel</a:t>
            </a:r>
            <a:endParaRPr lang="en-US" b="1" dirty="0" smtClean="0"/>
          </a:p>
          <a:p>
            <a:r>
              <a:rPr lang="en-US" b="1" dirty="0" err="1"/>
              <a:t>Philipps-Universität</a:t>
            </a:r>
            <a:r>
              <a:rPr lang="en-US" b="1" dirty="0"/>
              <a:t> </a:t>
            </a:r>
            <a:r>
              <a:rPr lang="en-US" b="1" dirty="0" smtClean="0"/>
              <a:t>Marburg</a:t>
            </a:r>
          </a:p>
          <a:p>
            <a:r>
              <a:rPr lang="en-US" b="1" dirty="0"/>
              <a:t>Gottfried Wilhelm Leibniz </a:t>
            </a:r>
            <a:r>
              <a:rPr lang="en-US" b="1" dirty="0" err="1"/>
              <a:t>Universität</a:t>
            </a:r>
            <a:r>
              <a:rPr lang="en-US" b="1" dirty="0"/>
              <a:t> </a:t>
            </a:r>
            <a:r>
              <a:rPr lang="en-US" b="1" dirty="0" smtClean="0"/>
              <a:t>Hannover</a:t>
            </a:r>
          </a:p>
          <a:p>
            <a:r>
              <a:rPr lang="en-US" b="1" dirty="0"/>
              <a:t>The University of </a:t>
            </a:r>
            <a:r>
              <a:rPr lang="en-US" b="1" dirty="0" smtClean="0"/>
              <a:t>Sydney</a:t>
            </a:r>
          </a:p>
          <a:p>
            <a:r>
              <a:rPr lang="en-US" b="1" dirty="0" err="1"/>
              <a:t>Taras</a:t>
            </a:r>
            <a:r>
              <a:rPr lang="en-US" b="1" dirty="0"/>
              <a:t> Shevchenko National University of Kyiv</a:t>
            </a:r>
            <a:r>
              <a:rPr lang="en-US" dirty="0"/>
              <a:t> </a:t>
            </a:r>
            <a:endParaRPr lang="en-US" dirty="0" smtClean="0"/>
          </a:p>
          <a:p>
            <a:r>
              <a:rPr lang="en-US" b="1" dirty="0"/>
              <a:t>Belarusian State University</a:t>
            </a:r>
            <a:r>
              <a:rPr lang="en-US" dirty="0"/>
              <a:t> </a:t>
            </a:r>
            <a:endParaRPr lang="en-US" dirty="0" smtClean="0"/>
          </a:p>
          <a:p>
            <a:r>
              <a:rPr lang="it-IT" b="1" dirty="0"/>
              <a:t>Universitatea De Studii Politice Si Economice </a:t>
            </a:r>
            <a:r>
              <a:rPr lang="it-IT" b="1" dirty="0" smtClean="0"/>
              <a:t>Europene</a:t>
            </a:r>
            <a:endParaRPr lang="en-US" dirty="0"/>
          </a:p>
        </p:txBody>
      </p:sp>
    </p:spTree>
    <p:extLst>
      <p:ext uri="{BB962C8B-B14F-4D97-AF65-F5344CB8AC3E}">
        <p14:creationId xmlns:p14="http://schemas.microsoft.com/office/powerpoint/2010/main" val="38675463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sz="4400" b="1" dirty="0" smtClean="0"/>
              <a:t>European Studies KU Leuven</a:t>
            </a:r>
            <a:endParaRPr lang="en-US" sz="4400" b="1" dirty="0"/>
          </a:p>
        </p:txBody>
      </p:sp>
      <p:sp>
        <p:nvSpPr>
          <p:cNvPr id="3" name="Content Placeholder 2"/>
          <p:cNvSpPr>
            <a:spLocks noGrp="1"/>
          </p:cNvSpPr>
          <p:nvPr>
            <p:ph idx="1"/>
          </p:nvPr>
        </p:nvSpPr>
        <p:spPr>
          <a:xfrm>
            <a:off x="0" y="1143000"/>
            <a:ext cx="8991600" cy="5486400"/>
          </a:xfrm>
        </p:spPr>
        <p:txBody>
          <a:bodyPr/>
          <a:lstStyle/>
          <a:p>
            <a:r>
              <a:rPr lang="en-US" sz="4400" b="1" u="sng" dirty="0">
                <a:solidFill>
                  <a:schemeClr val="tx2">
                    <a:lumMod val="60000"/>
                    <a:lumOff val="40000"/>
                  </a:schemeClr>
                </a:solidFill>
                <a:hlinkClick r:id="rId3"/>
              </a:rPr>
              <a:t>Institute for International and European </a:t>
            </a:r>
            <a:r>
              <a:rPr lang="en-US" sz="4400" b="1" u="sng" dirty="0" smtClean="0">
                <a:solidFill>
                  <a:schemeClr val="tx2">
                    <a:lumMod val="60000"/>
                    <a:lumOff val="40000"/>
                  </a:schemeClr>
                </a:solidFill>
                <a:hlinkClick r:id="rId3"/>
              </a:rPr>
              <a:t>Policy</a:t>
            </a:r>
            <a:r>
              <a:rPr lang="en-US" sz="4400" b="1" u="sng" dirty="0" smtClean="0">
                <a:solidFill>
                  <a:schemeClr val="tx2">
                    <a:lumMod val="60000"/>
                    <a:lumOff val="40000"/>
                  </a:schemeClr>
                </a:solidFill>
              </a:rPr>
              <a:t>, Faculty </a:t>
            </a:r>
            <a:r>
              <a:rPr lang="en-US" sz="4400" b="1" u="sng" dirty="0">
                <a:solidFill>
                  <a:schemeClr val="tx2">
                    <a:lumMod val="60000"/>
                    <a:lumOff val="40000"/>
                  </a:schemeClr>
                </a:solidFill>
              </a:rPr>
              <a:t>of Social </a:t>
            </a:r>
            <a:r>
              <a:rPr lang="en-US" sz="4400" b="1" u="sng" dirty="0" smtClean="0">
                <a:solidFill>
                  <a:schemeClr val="tx2">
                    <a:lumMod val="60000"/>
                    <a:lumOff val="40000"/>
                  </a:schemeClr>
                </a:solidFill>
              </a:rPr>
              <a:t>Sciences, </a:t>
            </a:r>
            <a:r>
              <a:rPr lang="en-US" sz="4400" b="1" u="sng" dirty="0">
                <a:solidFill>
                  <a:schemeClr val="tx2">
                    <a:lumMod val="60000"/>
                    <a:lumOff val="40000"/>
                  </a:schemeClr>
                </a:solidFill>
              </a:rPr>
              <a:t>KU </a:t>
            </a:r>
            <a:r>
              <a:rPr lang="en-US" sz="4400" b="1" u="sng" dirty="0" smtClean="0">
                <a:solidFill>
                  <a:schemeClr val="tx2">
                    <a:lumMod val="60000"/>
                    <a:lumOff val="40000"/>
                  </a:schemeClr>
                </a:solidFill>
              </a:rPr>
              <a:t>LEUVEN, Belgium </a:t>
            </a:r>
          </a:p>
          <a:p>
            <a:r>
              <a:rPr lang="en-US" sz="3200" dirty="0" smtClean="0">
                <a:hlinkClick r:id="rId4"/>
              </a:rPr>
              <a:t>http</a:t>
            </a:r>
            <a:r>
              <a:rPr lang="en-US" sz="3200" dirty="0">
                <a:hlinkClick r:id="rId4"/>
              </a:rPr>
              <a:t>://</a:t>
            </a:r>
            <a:r>
              <a:rPr lang="en-US" sz="3200" dirty="0" smtClean="0">
                <a:hlinkClick r:id="rId4"/>
              </a:rPr>
              <a:t>www.kuleuven.be</a:t>
            </a:r>
            <a:r>
              <a:rPr lang="en-US" sz="3200" dirty="0" smtClean="0"/>
              <a:t> </a:t>
            </a:r>
          </a:p>
          <a:p>
            <a:endParaRPr lang="en-US" dirty="0" smtClean="0"/>
          </a:p>
          <a:p>
            <a:endParaRPr lang="en-US" u="sng" dirty="0" smtClean="0"/>
          </a:p>
          <a:p>
            <a:endParaRPr lang="en-US" u="sng" dirty="0"/>
          </a:p>
          <a:p>
            <a:endParaRPr lang="en-US" u="sng" dirty="0"/>
          </a:p>
          <a:p>
            <a:endParaRPr lang="en-US" dirty="0" smtClean="0"/>
          </a:p>
          <a:p>
            <a:endParaRPr lang="en-US" dirty="0"/>
          </a:p>
          <a:p>
            <a:endParaRPr lang="en-US" dirty="0"/>
          </a:p>
        </p:txBody>
      </p:sp>
      <p:pic>
        <p:nvPicPr>
          <p:cNvPr id="7" name="Picture 2" descr="kuleuven"/>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5000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575194" y="3122627"/>
            <a:ext cx="2568806" cy="373537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http://soc.kuleuven.be/iieb/cee/files/images/IIEPthumbnail.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 y="4876799"/>
            <a:ext cx="3817578" cy="1143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1774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936" y="1"/>
            <a:ext cx="8229600" cy="1143000"/>
          </a:xfrm>
        </p:spPr>
        <p:txBody>
          <a:bodyPr>
            <a:normAutofit fontScale="90000"/>
          </a:bodyPr>
          <a:lstStyle/>
          <a:p>
            <a:pPr marL="0" indent="0"/>
            <a:r>
              <a:rPr lang="en-US" b="1" dirty="0"/>
              <a:t/>
            </a:r>
            <a:br>
              <a:rPr lang="en-US" b="1" dirty="0"/>
            </a:br>
            <a:r>
              <a:rPr lang="en-US" b="1" dirty="0" smtClean="0"/>
              <a:t>.</a:t>
            </a:r>
            <a:r>
              <a:rPr lang="en-US" b="1" dirty="0" smtClean="0"/>
              <a:t/>
            </a:r>
            <a:br>
              <a:rPr lang="en-US" b="1" dirty="0" smtClean="0"/>
            </a:br>
            <a:endParaRPr lang="en-US" b="1" dirty="0"/>
          </a:p>
        </p:txBody>
      </p:sp>
      <p:sp>
        <p:nvSpPr>
          <p:cNvPr id="3" name="Content Placeholder 2"/>
          <p:cNvSpPr>
            <a:spLocks noGrp="1"/>
          </p:cNvSpPr>
          <p:nvPr>
            <p:ph idx="1"/>
          </p:nvPr>
        </p:nvSpPr>
        <p:spPr>
          <a:xfrm>
            <a:off x="0" y="1143000"/>
            <a:ext cx="8991600" cy="5181600"/>
          </a:xfrm>
        </p:spPr>
        <p:txBody>
          <a:bodyPr>
            <a:normAutofit lnSpcReduction="10000"/>
          </a:bodyPr>
          <a:lstStyle/>
          <a:p>
            <a:pPr marL="0" indent="0">
              <a:buNone/>
            </a:pPr>
            <a:r>
              <a:rPr lang="en-US" b="1" dirty="0" smtClean="0"/>
              <a:t>Prof. Dr. </a:t>
            </a:r>
            <a:r>
              <a:rPr lang="en-US" b="1" dirty="0" err="1"/>
              <a:t>Katlijn</a:t>
            </a:r>
            <a:r>
              <a:rPr lang="en-US" b="1" dirty="0"/>
              <a:t> </a:t>
            </a:r>
            <a:r>
              <a:rPr lang="en-US" b="1" dirty="0" err="1" smtClean="0"/>
              <a:t>Malfliet</a:t>
            </a:r>
            <a:r>
              <a:rPr lang="en-US" b="1" dirty="0" smtClean="0"/>
              <a:t>                                </a:t>
            </a:r>
            <a:r>
              <a:rPr lang="en-US" b="1" dirty="0" smtClean="0"/>
              <a:t>     Dr</a:t>
            </a:r>
            <a:r>
              <a:rPr lang="en-US" b="1" dirty="0"/>
              <a:t>.</a:t>
            </a:r>
            <a:r>
              <a:rPr lang="en-US" dirty="0"/>
              <a:t> </a:t>
            </a:r>
            <a:r>
              <a:rPr lang="en-US" b="1" dirty="0" err="1"/>
              <a:t>Ria</a:t>
            </a:r>
            <a:r>
              <a:rPr lang="en-US" b="1" dirty="0"/>
              <a:t> </a:t>
            </a:r>
            <a:r>
              <a:rPr lang="en-US" b="1" dirty="0" err="1" smtClean="0"/>
              <a:t>Laenen</a:t>
            </a:r>
            <a:endParaRPr lang="en-US" b="1" dirty="0"/>
          </a:p>
          <a:p>
            <a:endParaRPr lang="en-US" dirty="0" smtClean="0"/>
          </a:p>
          <a:p>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algn="just"/>
            <a:r>
              <a:rPr lang="en-US" sz="2800" b="1" dirty="0" smtClean="0">
                <a:solidFill>
                  <a:schemeClr val="tx1"/>
                </a:solidFill>
              </a:rPr>
              <a:t>Prof</a:t>
            </a:r>
            <a:r>
              <a:rPr lang="en-US" sz="2800" b="1" dirty="0">
                <a:solidFill>
                  <a:schemeClr val="tx1"/>
                </a:solidFill>
              </a:rPr>
              <a:t>. Dr. </a:t>
            </a:r>
            <a:r>
              <a:rPr lang="en-US" sz="2800" b="1" dirty="0" err="1">
                <a:solidFill>
                  <a:schemeClr val="tx1"/>
                </a:solidFill>
              </a:rPr>
              <a:t>Katlijn</a:t>
            </a:r>
            <a:r>
              <a:rPr lang="en-US" sz="2800" b="1" dirty="0">
                <a:solidFill>
                  <a:schemeClr val="tx1"/>
                </a:solidFill>
              </a:rPr>
              <a:t> </a:t>
            </a:r>
            <a:r>
              <a:rPr lang="en-US" sz="2800" b="1" dirty="0" err="1">
                <a:solidFill>
                  <a:schemeClr val="tx1"/>
                </a:solidFill>
              </a:rPr>
              <a:t>Malfliet</a:t>
            </a:r>
            <a:r>
              <a:rPr lang="en-US" sz="2800" b="1" dirty="0">
                <a:solidFill>
                  <a:schemeClr val="tx1"/>
                </a:solidFill>
              </a:rPr>
              <a:t> </a:t>
            </a:r>
            <a:r>
              <a:rPr lang="en-US" sz="2800" b="1" dirty="0" smtClean="0">
                <a:solidFill>
                  <a:schemeClr val="tx1"/>
                </a:solidFill>
              </a:rPr>
              <a:t>– Dean of Faculty of Social Sciences</a:t>
            </a:r>
          </a:p>
          <a:p>
            <a:pPr algn="just"/>
            <a:r>
              <a:rPr lang="en-US" sz="2800" b="1" dirty="0" smtClean="0">
                <a:solidFill>
                  <a:schemeClr val="tx1"/>
                </a:solidFill>
              </a:rPr>
              <a:t>Dr</a:t>
            </a:r>
            <a:r>
              <a:rPr lang="en-US" sz="2800" b="1" dirty="0">
                <a:solidFill>
                  <a:schemeClr val="tx1"/>
                </a:solidFill>
              </a:rPr>
              <a:t>. </a:t>
            </a:r>
            <a:r>
              <a:rPr lang="en-US" sz="2800" b="1" dirty="0" err="1">
                <a:solidFill>
                  <a:schemeClr val="tx1"/>
                </a:solidFill>
              </a:rPr>
              <a:t>Ria</a:t>
            </a:r>
            <a:r>
              <a:rPr lang="en-US" sz="2800" b="1" dirty="0">
                <a:solidFill>
                  <a:schemeClr val="tx1"/>
                </a:solidFill>
              </a:rPr>
              <a:t> </a:t>
            </a:r>
            <a:r>
              <a:rPr lang="en-US" sz="2800" b="1" dirty="0" err="1" smtClean="0">
                <a:solidFill>
                  <a:schemeClr val="tx1"/>
                </a:solidFill>
              </a:rPr>
              <a:t>Laenen</a:t>
            </a:r>
            <a:r>
              <a:rPr lang="en-US" sz="2800" b="1" dirty="0" smtClean="0">
                <a:solidFill>
                  <a:schemeClr val="tx1"/>
                </a:solidFill>
              </a:rPr>
              <a:t> - Co-</a:t>
            </a:r>
            <a:r>
              <a:rPr lang="en-US" sz="2800" b="1" dirty="0" err="1" smtClean="0">
                <a:solidFill>
                  <a:schemeClr val="tx1"/>
                </a:solidFill>
              </a:rPr>
              <a:t>ordinator</a:t>
            </a:r>
            <a:r>
              <a:rPr lang="en-US" sz="2800" b="1" dirty="0" smtClean="0">
                <a:solidFill>
                  <a:schemeClr val="tx1"/>
                </a:solidFill>
              </a:rPr>
              <a:t>, </a:t>
            </a:r>
            <a:r>
              <a:rPr lang="en-US" sz="2200" b="1" dirty="0" smtClean="0">
                <a:solidFill>
                  <a:schemeClr val="tx1"/>
                </a:solidFill>
              </a:rPr>
              <a:t>Institute </a:t>
            </a:r>
            <a:r>
              <a:rPr lang="en-US" sz="2200" b="1" dirty="0">
                <a:solidFill>
                  <a:schemeClr val="tx1"/>
                </a:solidFill>
              </a:rPr>
              <a:t>for International and </a:t>
            </a:r>
            <a:r>
              <a:rPr lang="en-US" sz="2200" b="1" dirty="0" smtClean="0">
                <a:solidFill>
                  <a:schemeClr val="tx1"/>
                </a:solidFill>
              </a:rPr>
              <a:t>European Policy Research Group </a:t>
            </a:r>
            <a:r>
              <a:rPr lang="en-US" sz="2200" b="1" dirty="0">
                <a:solidFill>
                  <a:schemeClr val="tx1"/>
                </a:solidFill>
              </a:rPr>
              <a:t>on Russia and Eurasia</a:t>
            </a:r>
          </a:p>
        </p:txBody>
      </p:sp>
      <p:sp>
        <p:nvSpPr>
          <p:cNvPr id="4" name="Date Placeholder 3"/>
          <p:cNvSpPr>
            <a:spLocks noGrp="1"/>
          </p:cNvSpPr>
          <p:nvPr>
            <p:ph type="dt" sz="half" idx="10"/>
          </p:nvPr>
        </p:nvSpPr>
        <p:spPr>
          <a:xfrm>
            <a:off x="304279" y="6116636"/>
            <a:ext cx="3200400" cy="473075"/>
          </a:xfrm>
        </p:spPr>
        <p:txBody>
          <a:bodyPr/>
          <a:lstStyle/>
          <a:p>
            <a:pPr algn="ctr"/>
            <a:endParaRPr lang="en-US" b="1" dirty="0">
              <a:solidFill>
                <a:schemeClr val="tx1"/>
              </a:solidFill>
            </a:endParaRPr>
          </a:p>
        </p:txBody>
      </p:sp>
      <p:pic>
        <p:nvPicPr>
          <p:cNvPr id="1026" name="Picture 2" descr="http://soc.kuleuven.be/web/images/1/63/laenenria.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1678781"/>
            <a:ext cx="2575992" cy="2433638"/>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4" descr="data:image/jpeg;base64,/9j/4AAQSkZJRgABAQAAAQABAAD/2wCEAAkGBggGBQkIBwgKFAkKDRYODRcYGSQfHxAWHyAhIB8kKCojIicrHiUlJSQhKzciLygyODAtKyk9OTAvPCcwOCkBCQoKDQsOGg4OGTUkHiQtNCwsNTQ1MjQpLDU0NDApLy0sLikuLCwsLCwsMjQsLCk0LCwsNCw1LDQuKSwsLSwsLP/AABEIACkAiAMBIgACEQEDEQH/xAAbAAACAgMBAAAAAAAAAAAAAAAFBgEDAAIEB//EADkQAAEDAgQEBAMGBAcAAAAAAAECAwQFEQAGEiETMUFRFCIyYQdxgRUjQpGxwRYk8PEzQ2JyodHh/8QAGQEAAgMBAAAAAAAAAAAAAAAAAgMAAQUE/8QAJBEAAgIBAwQDAQEAAAAAAAAAAQIAEQMSITETIkFRYWLw4QT/2gAMAwEAAhEDEQA/AEOBAk1Oa1EhMrXIdOlCR1/8x6LRPhNBHG/iCsJDsZsOSG2j/gp/1KPI7Ha2KKFUo3w4y3BqD0MO1Ksee17FqP7HoTsf7YMZhZoDWWI9Fbq6of2gBUHg4Csua9wFKHv+dvz18mVyaXYfrmZjxoottzKWciZImopwZmVFP2oF+EUpQsspNiPT1vsOuF7Mfwyk01uS/R5aZLEVRD6QLOM233T126jB6u5epi8o5cbdzPDbaiJc4bgSTxbqBum2/l/XBKqZmpVKpcTNkMOypun7PU4kltLikg7rHXkbX9uwwtcjqe0kxhRCNxU8Z+WMw258psRZg5hpTYTCq6CspH+W6PWMKXM7Y70fWLnA66TUwDBp/KVSD7DUNh19T0ZmQdCSdAdF0g/94C4a5ubYz9FlRWUvh16DDjA8hdn1fQ9MUxa9oSBSO6Bmct1iT4ng0yWrwiil+yD92RuQfe3T5Y62sn1AwYkx9JRHmMuvNHSVbISVb2G2oDb23wyx8/0ozZzkpuSWXpXiEIKEq1eQJNjcKaVt6wTt07jImaqczS6ehaZQfhxpcYpsCmzoXpN73uCQOXLC9eQ+I0Jj9wPUsq1WkttLkxV6XIwk3AuEIJA3PcXF/mMYzlWqPUuZO8IsMwkIccuN9KhcEDtbe/QYOLzXR5bKG5KpqeLSE056yUnhKQUlJTc+YG242xY7nSmKcnaGpQaWzD8OCAdS49jpVvayrWJHS+2JreuJNGO+Yq1CjVClJaVUIT7YfTqb1pI1D64Jyclz2KRS5SEuLkVS5ZaS2q+nc3vy3Avbsb9Md2cM2wq3CLEBtY40xUt3UgJ0qIta4JKjv6trjpiIWbobUeBFkIkcJFMdgPKTbUjWoq1Iud7Cwt2uMTVkIBqCFSyLgRGXKuuoOQkU2WZLNuIjSbpB2B+Rvz5YHLSULKVAhSTYjscN0vN8VNPkQoJl6RTGqew4rZTmlzWSqx2BFxYHl1wonvfDELHkQHCjgyMRicRg4qer59y/l+XmJCJ+ZG45YitMoaLZOhAG2/viM+ZfoE3MuufmVDDqI7TaUFsmyQNjcd8C6zSZWfsu0eq0driTWmxBmpFrgp9KvkR198GM95Vp8x+DV63WmY/EjIjuBKSvU6m97W/rbGcvbpBb4mg1GyB8yqu5fy+/lDLzL+Zm0R2UPBhzhk8a6hfbpY7YyPQqAfhzLhDM7aoaZ6HC7wz92vSBpt1vjXMFKy0/k7LzL9febjtNu+Gc4V+KNQ1XA5WNsbz8myW/hk3TaG8zJcfk+ONvKpbVrCyTuemJq2ALHn18y63Ow4g2uU+nQ/hMWqdVEyWWakClQSU6CpJuN/zxVBpkOpZco/j2XFtRqVOkhKVabqQsEb2NuvTHPnQIy9lSk5XSUmUi8ybb8K1DYfQE/wDGOPLWWk1mgyJzj9Usw94ZKGG+IdKhqN9xYG2/Tlhqik1E+f5Fk29AeIcRR6U1Cqi4tJUoyqHHmITqKiwVrKVadr2Fgb9gRyO10/ItHj1KDFDL4T49iNquv+ZQtN1blIAUOfkJFrg74UHaPUkS/wCQVM4K5QpzRWdCyq3pUL+Xny5Y3GWswuwGJCUrLaHSzHHEF+IFaSEJve4PboL3wRX7StX1hyLS8vPMeKFJf4Yq6KclJdPIpN1Hbc9bd7dMXRckwvsCqLehuFbSZi47upRJ4RISLJTpSNrEKNz0HZcOUa4idHhNIQpchS1taHUlJWgXXuDYLSOnPE/w3XxITF1gNqbVK18YcIJ9KlFWrSNzpPW+3XFmvDSr9rGiqwI4p6zFiLZaVl9lZUm+lwlxF77WNr3JBv3xpNyZTG5i43gJTTcSfFjtuqUbT0uKAVbYC4BJBTcAYW42V6/NcehJsDGVwAhboAUSNYSgFVlXG4tse+NGcu16bSmJiLmOhpb7ALovZB82lJN7i1yB2xK9NJq+sYjlOmVB5gU6mvAs1V+G4kun75ttJXcnSdJ25AXttuTfF9RocSiM1tMJlSEScvpkKT5rIUXQDbWAoDy8lC/6BayvShV2p8h+ZUEiCEvAMp1rUpR03AuDcX59sdNSyhUhVFsQ5S1sGM2+tbyuFwkuG4S5qPlUVD073NsBXdRaED22FndkTKUSuU5x2fDUpt15bKVhSro0o1bBKSAb/iWQOlu9cSgUhdEgochveMmUh+YXNZ+7W3rIsm3XTYi+OamZVl+ESh6TMakKqyYDjSehDesK9QBIPL9cDU5frCqV9ogfy6UEpu4NXC1aSoJvfRc2J5XOD5J7oI2A7Y2vUWNSMs1hESnSAk0iO4ZBUSl9S1oUQNreU9j88ZhNm0ur0+HIEwOpYhv+EcSVbJWRqsBfcWsdvbGYfhpQb3isjAkbS7KmapeVKkX4wCmHRokNk7Op/Y9jj0SjvZNzDQpVKRUOFFkq4rbLpsqK73Qo8we1+/fHj+JVyHyH6YU+IO22xhY8pUUdxPZ3MmUt2l0GLV6xB8JSEucaywONdQKeZ2G2+B2Ys7UGkVl2o0oiVVw3wIyuTURu1rJ79fnfoMeUnr/uH74lPqV9cQf5Qd2N/rjGzkC1EtmS358x2VKcUp95RWtR5knBej5hiwaE9TJ0F5xp2QmQCh3QQQnTb0m+AI9Ixhw7QGFGcwYg2I007NsGnoDZpTqmWJ6J0YF3dCgLEKOnzA89gN8V/wAZvJkUh5mKgOUuS/JFzcOFxeq3IWtyvhb6JxJ/Diuktwuo0dsv5vpkSrRGkRlM0xpcmS7rXrK3VtqQNwkWA9IFuu+OeDn1unR2oEWnuppiIpY08QFYJVrKtRRa4O1im1sKTnP6jGp9X1wC4EY7wus8doHxITCqT040smQp5K21axqDaUhOhSikkptc7Eb+2BjGbvDimJTDBTT48lgXV6+Lffl0v9fbC30+oxuP3wYwJzUE5n9wlR8wSaJBnsxFOpemIQgOIUUqb0qvtbfflzxfT8woRDqESssPPsVBbbjp4ll60ElJ1EKvzsb9MBB6T88SnEONYIyMOI3D4hvKlofdhIJRUkTkgK9KUtcJKOXQW3wOk5jiT6MxHlUzVMjRjFZc1kJQgqKgdIFytNyBvb2OAI642PpP9d8UMKVC6rRnztX2qmzTIUd9laYrKVSVoB0uvWCSdwCTpSBjMKw5fnjMEmNVFQGYk3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data:image/jpeg;base64,/9j/4AAQSkZJRgABAQAAAQABAAD/2wCEAAkGBggGBQkIBwgKFAkKDRYODRcYGSQfHxAWHyAhIB8kKCojIicrHiUlJSQhKzciLygyODAtKyk9OTAvPCcwOCkBCQoKDQsOGg4OGTUkHiQtNCwsNTQ1MjQpLDU0NDApLy0sLikuLCwsLCwsMjQsLCk0LCwsNCw1LDQuKSwsLSwsLP/AABEIACkAiAMBIgACEQEDEQH/xAAbAAACAgMBAAAAAAAAAAAAAAAFBgEDAAIEB//EADkQAAEDAgQEBAMGBAcAAAAAAAECAwQFEQAGEiETMUFRFCIyYQdxgRUjQpGxwRYk8PEzQ2JyodHh/8QAGQEAAgMBAAAAAAAAAAAAAAAAAgMAAQUE/8QAJBEAAgIBAwQDAQEAAAAAAAAAAQIAEQMSITETIkFRYWLw4QT/2gAMAwEAAhEDEQA/AEOBAk1Oa1EhMrXIdOlCR1/8x6LRPhNBHG/iCsJDsZsOSG2j/gp/1KPI7Ha2KKFUo3w4y3BqD0MO1Ksee17FqP7HoTsf7YMZhZoDWWI9Fbq6of2gBUHg4Csua9wFKHv+dvz18mVyaXYfrmZjxoottzKWciZImopwZmVFP2oF+EUpQsspNiPT1vsOuF7Mfwyk01uS/R5aZLEVRD6QLOM233T126jB6u5epi8o5cbdzPDbaiJc4bgSTxbqBum2/l/XBKqZmpVKpcTNkMOypun7PU4kltLikg7rHXkbX9uwwtcjqe0kxhRCNxU8Z+WMw258psRZg5hpTYTCq6CspH+W6PWMKXM7Y70fWLnA66TUwDBp/KVSD7DUNh19T0ZmQdCSdAdF0g/94C4a5ubYz9FlRWUvh16DDjA8hdn1fQ9MUxa9oSBSO6Bmct1iT4ng0yWrwiil+yD92RuQfe3T5Y62sn1AwYkx9JRHmMuvNHSVbISVb2G2oDb23wyx8/0ozZzkpuSWXpXiEIKEq1eQJNjcKaVt6wTt07jImaqczS6ehaZQfhxpcYpsCmzoXpN73uCQOXLC9eQ+I0Jj9wPUsq1WkttLkxV6XIwk3AuEIJA3PcXF/mMYzlWqPUuZO8IsMwkIccuN9KhcEDtbe/QYOLzXR5bKG5KpqeLSE056yUnhKQUlJTc+YG242xY7nSmKcnaGpQaWzD8OCAdS49jpVvayrWJHS+2JreuJNGO+Yq1CjVClJaVUIT7YfTqb1pI1D64Jyclz2KRS5SEuLkVS5ZaS2q+nc3vy3Avbsb9Md2cM2wq3CLEBtY40xUt3UgJ0qIta4JKjv6trjpiIWbobUeBFkIkcJFMdgPKTbUjWoq1Iud7Cwt2uMTVkIBqCFSyLgRGXKuuoOQkU2WZLNuIjSbpB2B+Rvz5YHLSULKVAhSTYjscN0vN8VNPkQoJl6RTGqew4rZTmlzWSqx2BFxYHl1wonvfDELHkQHCjgyMRicRg4qer59y/l+XmJCJ+ZG45YitMoaLZOhAG2/viM+ZfoE3MuufmVDDqI7TaUFsmyQNjcd8C6zSZWfsu0eq0driTWmxBmpFrgp9KvkR198GM95Vp8x+DV63WmY/EjIjuBKSvU6m97W/rbGcvbpBb4mg1GyB8yqu5fy+/lDLzL+Zm0R2UPBhzhk8a6hfbpY7YyPQqAfhzLhDM7aoaZ6HC7wz92vSBpt1vjXMFKy0/k7LzL9febjtNu+Gc4V+KNQ1XA5WNsbz8myW/hk3TaG8zJcfk+ONvKpbVrCyTuemJq2ALHn18y63Ow4g2uU+nQ/hMWqdVEyWWakClQSU6CpJuN/zxVBpkOpZco/j2XFtRqVOkhKVabqQsEb2NuvTHPnQIy9lSk5XSUmUi8ybb8K1DYfQE/wDGOPLWWk1mgyJzj9Usw94ZKGG+IdKhqN9xYG2/Tlhqik1E+f5Fk29AeIcRR6U1Cqi4tJUoyqHHmITqKiwVrKVadr2Fgb9gRyO10/ItHj1KDFDL4T49iNquv+ZQtN1blIAUOfkJFrg74UHaPUkS/wCQVM4K5QpzRWdCyq3pUL+Xny5Y3GWswuwGJCUrLaHSzHHEF+IFaSEJve4PboL3wRX7StX1hyLS8vPMeKFJf4Yq6KclJdPIpN1Hbc9bd7dMXRckwvsCqLehuFbSZi47upRJ4RISLJTpSNrEKNz0HZcOUa4idHhNIQpchS1taHUlJWgXXuDYLSOnPE/w3XxITF1gNqbVK18YcIJ9KlFWrSNzpPW+3XFmvDSr9rGiqwI4p6zFiLZaVl9lZUm+lwlxF77WNr3JBv3xpNyZTG5i43gJTTcSfFjtuqUbT0uKAVbYC4BJBTcAYW42V6/NcehJsDGVwAhboAUSNYSgFVlXG4tse+NGcu16bSmJiLmOhpb7ALovZB82lJN7i1yB2xK9NJq+sYjlOmVB5gU6mvAs1V+G4kun75ttJXcnSdJ25AXttuTfF9RocSiM1tMJlSEScvpkKT5rIUXQDbWAoDy8lC/6BayvShV2p8h+ZUEiCEvAMp1rUpR03AuDcX59sdNSyhUhVFsQ5S1sGM2+tbyuFwkuG4S5qPlUVD073NsBXdRaED22FndkTKUSuU5x2fDUpt15bKVhSro0o1bBKSAb/iWQOlu9cSgUhdEgochveMmUh+YXNZ+7W3rIsm3XTYi+OamZVl+ESh6TMakKqyYDjSehDesK9QBIPL9cDU5frCqV9ogfy6UEpu4NXC1aSoJvfRc2J5XOD5J7oI2A7Y2vUWNSMs1hESnSAk0iO4ZBUSl9S1oUQNreU9j88ZhNm0ur0+HIEwOpYhv+EcSVbJWRqsBfcWsdvbGYfhpQb3isjAkbS7KmapeVKkX4wCmHRokNk7Op/Y9jj0SjvZNzDQpVKRUOFFkq4rbLpsqK73Qo8we1+/fHj+JVyHyH6YU+IO22xhY8pUUdxPZ3MmUt2l0GLV6xB8JSEucaywONdQKeZ2G2+B2Ys7UGkVl2o0oiVVw3wIyuTURu1rJ79fnfoMeUnr/uH74lPqV9cQf5Qd2N/rjGzkC1EtmS358x2VKcUp95RWtR5knBej5hiwaE9TJ0F5xp2QmQCh3QQQnTb0m+AI9Ixhw7QGFGcwYg2I007NsGnoDZpTqmWJ6J0YF3dCgLEKOnzA89gN8V/wAZvJkUh5mKgOUuS/JFzcOFxeq3IWtyvhb6JxJ/Diuktwuo0dsv5vpkSrRGkRlM0xpcmS7rXrK3VtqQNwkWA9IFuu+OeDn1unR2oEWnuppiIpY08QFYJVrKtRRa4O1im1sKTnP6jGp9X1wC4EY7wus8doHxITCqT040smQp5K21axqDaUhOhSikkptc7Eb+2BjGbvDimJTDBTT48lgXV6+Lffl0v9fbC30+oxuP3wYwJzUE5n9wlR8wSaJBnsxFOpemIQgOIUUqb0qvtbfflzxfT8woRDqESssPPsVBbbjp4ll60ElJ1EKvzsb9MBB6T88SnEONYIyMOI3D4hvKlofdhIJRUkTkgK9KUtcJKOXQW3wOk5jiT6MxHlUzVMjRjFZc1kJQgqKgdIFytNyBvb2OAI642PpP9d8UMKVC6rRnztX2qmzTIUd9laYrKVSVoB0uvWCSdwCTpSBjMKw5fnjMEmNVFQGYk3P/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http://soc.kuleuven.be/iieb/cee/files/images/IIEPthumbnai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7"/>
            <a:ext cx="37338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t2.gstatic.com/images?q=tbn:ANd9GcR_WC4vPgoKpnJT1fNkJE_GjBoMfqLL00qFLd0jGXOUQtaGmulEj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828" y="1604962"/>
            <a:ext cx="2153172" cy="2581276"/>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lo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019800"/>
            <a:ext cx="3962400" cy="83819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kuleuve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2850" y="0"/>
            <a:ext cx="2514600" cy="3656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896467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8196"/>
            <a:ext cx="8229600" cy="1277204"/>
          </a:xfrm>
        </p:spPr>
        <p:txBody>
          <a:bodyPr>
            <a:normAutofit fontScale="90000"/>
          </a:bodyPr>
          <a:lstStyle/>
          <a:p>
            <a:pPr>
              <a:lnSpc>
                <a:spcPct val="100000"/>
              </a:lnSpc>
            </a:pPr>
            <a:r>
              <a:rPr lang="en-US" sz="3100" dirty="0" smtClean="0">
                <a:hlinkClick r:id="rId2"/>
              </a:rPr>
              <a:t/>
            </a:r>
            <a:br>
              <a:rPr lang="en-US" sz="3100" dirty="0" smtClean="0">
                <a:hlinkClick r:id="rId2"/>
              </a:rPr>
            </a:br>
            <a:r>
              <a:rPr lang="en-US" sz="3100" dirty="0" smtClean="0">
                <a:hlinkClick r:id="rId2"/>
              </a:rPr>
              <a:t/>
            </a:r>
            <a:br>
              <a:rPr lang="en-US" sz="3100" dirty="0" smtClean="0">
                <a:hlinkClick r:id="rId2"/>
              </a:rPr>
            </a:br>
            <a:r>
              <a:rPr lang="fr-FR" sz="2700" b="1" dirty="0">
                <a:latin typeface="Arial" pitchFamily="34" charset="0"/>
              </a:rPr>
              <a:t>JEAN MONNET CENTRE OF </a:t>
            </a:r>
            <a:r>
              <a:rPr lang="fr-FR" sz="2700" b="1" dirty="0" smtClean="0">
                <a:latin typeface="Arial" pitchFamily="34" charset="0"/>
              </a:rPr>
              <a:t>EXCELLENCE</a:t>
            </a:r>
            <a:r>
              <a:rPr lang="en-US" sz="2700" dirty="0" smtClean="0">
                <a:latin typeface="Arial" pitchFamily="34" charset="0"/>
                <a:hlinkClick r:id="rId2"/>
              </a:rPr>
              <a:t/>
            </a:r>
            <a:br>
              <a:rPr lang="en-US" sz="2700" dirty="0" smtClean="0">
                <a:latin typeface="Arial" pitchFamily="34" charset="0"/>
                <a:hlinkClick r:id="rId2"/>
              </a:rPr>
            </a:br>
            <a:r>
              <a:rPr lang="en-US" sz="2700" b="1" dirty="0" smtClean="0">
                <a:latin typeface="Arial" pitchFamily="34" charset="0"/>
              </a:rPr>
              <a:t>Master </a:t>
            </a:r>
            <a:r>
              <a:rPr lang="en-US" sz="2700" b="1" dirty="0">
                <a:latin typeface="Arial" pitchFamily="34" charset="0"/>
              </a:rPr>
              <a:t>of European Studies: Transnational and Global Perspectives (MAES</a:t>
            </a:r>
            <a:r>
              <a:rPr lang="en-US" sz="2700" b="1" dirty="0" smtClean="0">
                <a:latin typeface="Arial" pitchFamily="34" charset="0"/>
              </a:rPr>
              <a:t>) </a:t>
            </a:r>
            <a:r>
              <a:rPr lang="en-US" sz="2700" b="1" dirty="0"/>
              <a:t>(60 ECTS) </a:t>
            </a:r>
            <a:r>
              <a:rPr lang="en-US" sz="2200" b="1" dirty="0">
                <a:hlinkClick r:id="rId3"/>
              </a:rPr>
              <a:t>http://ghum.kuleuven.be/ces</a:t>
            </a:r>
            <a:r>
              <a:rPr lang="en-US" sz="2200" b="1" dirty="0" smtClean="0">
                <a:hlinkClick r:id="rId3"/>
              </a:rPr>
              <a:t>/</a:t>
            </a:r>
            <a:r>
              <a:rPr lang="en-US" sz="2200" b="1" dirty="0" smtClean="0"/>
              <a:t> </a:t>
            </a:r>
            <a:endParaRPr lang="en-US" dirty="0"/>
          </a:p>
        </p:txBody>
      </p:sp>
      <p:sp>
        <p:nvSpPr>
          <p:cNvPr id="3" name="Content Placeholder 2"/>
          <p:cNvSpPr>
            <a:spLocks noGrp="1"/>
          </p:cNvSpPr>
          <p:nvPr>
            <p:ph idx="1"/>
          </p:nvPr>
        </p:nvSpPr>
        <p:spPr>
          <a:xfrm>
            <a:off x="228600" y="1295400"/>
            <a:ext cx="8763000" cy="4830763"/>
          </a:xfrm>
        </p:spPr>
        <p:txBody>
          <a:bodyPr>
            <a:normAutofit/>
          </a:bodyPr>
          <a:lstStyle/>
          <a:p>
            <a:pPr marL="0" indent="0">
              <a:buNone/>
            </a:pPr>
            <a:r>
              <a:rPr lang="en-US" sz="2000" dirty="0"/>
              <a:t>In the interdisciplinary Master in European Studies: Transnational and Global Perspectives we educate a global elite that understands Europe as a region of historical diversities as well as intense interactions across national boundaries and exchanges with the outside world. </a:t>
            </a:r>
          </a:p>
        </p:txBody>
      </p:sp>
      <p:sp>
        <p:nvSpPr>
          <p:cNvPr id="4" name="Date Placeholder 3"/>
          <p:cNvSpPr>
            <a:spLocks noGrp="1"/>
          </p:cNvSpPr>
          <p:nvPr>
            <p:ph type="dt" sz="half" idx="10"/>
          </p:nvPr>
        </p:nvSpPr>
        <p:spPr/>
        <p:txBody>
          <a:bodyPr/>
          <a:lstStyle/>
          <a:p>
            <a:r>
              <a:rPr lang="en-US" smtClean="0"/>
              <a:t> Tempus Information Day, 20 November 2012 American University of Armenia </a:t>
            </a:r>
            <a:endParaRPr lang="en-US"/>
          </a:p>
        </p:txBody>
      </p:sp>
      <p:sp>
        <p:nvSpPr>
          <p:cNvPr id="5" name="Footer Placeholder 4"/>
          <p:cNvSpPr>
            <a:spLocks noGrp="1"/>
          </p:cNvSpPr>
          <p:nvPr>
            <p:ph type="ftr" sz="quarter" idx="11"/>
          </p:nvPr>
        </p:nvSpPr>
        <p:spPr/>
        <p:txBody>
          <a:bodyPr/>
          <a:lstStyle/>
          <a:p>
            <a:r>
              <a:rPr lang="en-US" smtClean="0"/>
              <a:t>Yerevan State University+ KU Leuven= ALRAKIS</a:t>
            </a:r>
            <a:endParaRPr lang="en-US"/>
          </a:p>
        </p:txBody>
      </p:sp>
      <p:pic>
        <p:nvPicPr>
          <p:cNvPr id="14338" name="Picture 2" descr="http://ghum.kuleuven.be/ces/Documents_new/pictures/picture-european-studies-students-and-barroso.jpg/image_previ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410074"/>
            <a:ext cx="3810000" cy="244792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ghum.kuleuven.be/ces/Documents_new/pictures/students-2010-11.jpg/image_previe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2590800"/>
            <a:ext cx="3810000" cy="25241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ghum.kuleuven.be/ces/Documents_new/pictures/european-studies.jpg/image_previe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0" y="5105400"/>
            <a:ext cx="53340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ghum.kuleuven.be/ces/Documents_new/pictures/european-studies-flyer.jpg/image_previe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71600" y="2819400"/>
            <a:ext cx="3810000" cy="1590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587969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1845"/>
            <a:ext cx="8229600" cy="577755"/>
          </a:xfrm>
        </p:spPr>
        <p:txBody>
          <a:bodyPr>
            <a:noAutofit/>
          </a:bodyPr>
          <a:lstStyle/>
          <a:p>
            <a:pPr>
              <a:lnSpc>
                <a:spcPct val="100000"/>
              </a:lnSpc>
            </a:pPr>
            <a:r>
              <a:rPr lang="en-US" sz="4000" b="1" dirty="0"/>
              <a:t>European Studies KU Leuven</a:t>
            </a:r>
            <a:endParaRPr lang="en-US" sz="4000" dirty="0"/>
          </a:p>
        </p:txBody>
      </p:sp>
      <p:sp>
        <p:nvSpPr>
          <p:cNvPr id="3" name="Content Placeholder 2"/>
          <p:cNvSpPr>
            <a:spLocks noGrp="1"/>
          </p:cNvSpPr>
          <p:nvPr>
            <p:ph idx="1"/>
          </p:nvPr>
        </p:nvSpPr>
        <p:spPr>
          <a:xfrm>
            <a:off x="0" y="685800"/>
            <a:ext cx="8991600" cy="5135563"/>
          </a:xfrm>
        </p:spPr>
        <p:txBody>
          <a:bodyPr>
            <a:normAutofit fontScale="40000" lnSpcReduction="20000"/>
          </a:bodyPr>
          <a:lstStyle/>
          <a:p>
            <a:r>
              <a:rPr lang="en-US" sz="4500" b="1" dirty="0" smtClean="0"/>
              <a:t>The </a:t>
            </a:r>
            <a:r>
              <a:rPr lang="en-US" sz="4500" b="1" dirty="0"/>
              <a:t>four interdisciplinary modules focus on: (1) Transnational Perspectives on European History, Diversity and Culture; (2) EU External Relations; (3) </a:t>
            </a:r>
            <a:r>
              <a:rPr lang="en-US" sz="4500" b="1" dirty="0" err="1"/>
              <a:t>Globalising</a:t>
            </a:r>
            <a:r>
              <a:rPr lang="en-US" sz="4500" b="1" dirty="0"/>
              <a:t> Europe; (4) Europe – Asia: Interactions and Comparisons.</a:t>
            </a:r>
          </a:p>
          <a:p>
            <a:r>
              <a:rPr lang="en-US" sz="4500" b="1" dirty="0"/>
              <a:t>The Master of European Studies is a truly international </a:t>
            </a:r>
            <a:r>
              <a:rPr lang="en-US" sz="4500" b="1" dirty="0" err="1"/>
              <a:t>programme</a:t>
            </a:r>
            <a:r>
              <a:rPr lang="en-US" sz="4500" b="1" dirty="0"/>
              <a:t>, taught </a:t>
            </a:r>
            <a:r>
              <a:rPr lang="en-US" sz="6000" b="1" dirty="0">
                <a:solidFill>
                  <a:srgbClr val="FF0000"/>
                </a:solidFill>
              </a:rPr>
              <a:t>in English</a:t>
            </a:r>
            <a:r>
              <a:rPr lang="en-US" sz="4500" b="1" dirty="0"/>
              <a:t>. MAES takes part in the </a:t>
            </a:r>
            <a:r>
              <a:rPr lang="en-US" sz="4500" b="1" dirty="0">
                <a:hlinkClick r:id="rId2"/>
              </a:rPr>
              <a:t>Erasmus Mundus External Cooperation Windows</a:t>
            </a:r>
            <a:r>
              <a:rPr lang="en-US" sz="4500" b="1" dirty="0"/>
              <a:t>. Currently, MAES has students from a large variety of academic backgrounds, originating from more than </a:t>
            </a:r>
            <a:r>
              <a:rPr lang="en-US" sz="8000" b="1" dirty="0">
                <a:solidFill>
                  <a:srgbClr val="FF0000"/>
                </a:solidFill>
              </a:rPr>
              <a:t>30 </a:t>
            </a:r>
            <a:r>
              <a:rPr lang="en-US" sz="8000" b="1" u="sng" dirty="0">
                <a:solidFill>
                  <a:srgbClr val="FF0000"/>
                </a:solidFill>
              </a:rPr>
              <a:t>nationalities</a:t>
            </a:r>
            <a:r>
              <a:rPr lang="en-US" sz="4500" b="1" dirty="0"/>
              <a:t> from all around the world. The </a:t>
            </a:r>
            <a:r>
              <a:rPr lang="en-US" sz="4500" b="1" dirty="0" err="1"/>
              <a:t>programme</a:t>
            </a:r>
            <a:r>
              <a:rPr lang="en-US" sz="4500" b="1" dirty="0"/>
              <a:t> is part of the</a:t>
            </a:r>
            <a:r>
              <a:rPr lang="en-US" sz="4500" b="1" dirty="0">
                <a:hlinkClick r:id="rId3"/>
              </a:rPr>
              <a:t> Jean Monnet Centre of Excellence</a:t>
            </a:r>
            <a:r>
              <a:rPr lang="en-US" sz="4500" b="1" dirty="0"/>
              <a:t> on 'The European Union, Foreign Policy and Global Governance'.</a:t>
            </a:r>
          </a:p>
          <a:p>
            <a:r>
              <a:rPr lang="en-US" sz="4500" b="1" dirty="0" smtClean="0"/>
              <a:t>The </a:t>
            </a:r>
            <a:r>
              <a:rPr lang="en-US" sz="4500" b="1" dirty="0" err="1" smtClean="0"/>
              <a:t>programme</a:t>
            </a:r>
            <a:r>
              <a:rPr lang="en-US" sz="4500" b="1" dirty="0" smtClean="0"/>
              <a:t> Master of European Studies: Transnational and Global Perspectives, is offered in the excellent academic environment of the </a:t>
            </a:r>
            <a:r>
              <a:rPr lang="en-US" sz="4500" b="1" dirty="0" err="1" smtClean="0"/>
              <a:t>K.U.Leuven</a:t>
            </a:r>
            <a:r>
              <a:rPr lang="en-US" sz="4500" b="1" dirty="0" smtClean="0"/>
              <a:t>. The </a:t>
            </a:r>
            <a:r>
              <a:rPr lang="en-US" sz="4500" b="1" dirty="0" err="1" smtClean="0"/>
              <a:t>K.U.Leuven</a:t>
            </a:r>
            <a:r>
              <a:rPr lang="en-US" sz="4500" b="1" dirty="0" smtClean="0"/>
              <a:t> has been highly ranked in several university rankings. In the </a:t>
            </a:r>
            <a:r>
              <a:rPr lang="en-US" sz="4500" b="1" dirty="0" smtClean="0">
                <a:hlinkClick r:id="rId4"/>
              </a:rPr>
              <a:t>Times Higher Education Ranking</a:t>
            </a:r>
            <a:r>
              <a:rPr lang="en-US" sz="4500" b="1" dirty="0" smtClean="0"/>
              <a:t>, the Arts and </a:t>
            </a:r>
            <a:r>
              <a:rPr lang="en-US" sz="4500" b="1" dirty="0" err="1" smtClean="0"/>
              <a:t>Humanties</a:t>
            </a:r>
            <a:r>
              <a:rPr lang="en-US" sz="4500" b="1" dirty="0" smtClean="0"/>
              <a:t> at the </a:t>
            </a:r>
            <a:r>
              <a:rPr lang="en-US" sz="6000" b="1" dirty="0" err="1" smtClean="0">
                <a:solidFill>
                  <a:srgbClr val="FF0000"/>
                </a:solidFill>
              </a:rPr>
              <a:t>K.U.Leuven</a:t>
            </a:r>
            <a:r>
              <a:rPr lang="en-US" sz="6000" b="1" dirty="0" smtClean="0">
                <a:solidFill>
                  <a:srgbClr val="FF0000"/>
                </a:solidFill>
              </a:rPr>
              <a:t> are ranked 3rd on the European continent and on a 41st place worldwide.</a:t>
            </a:r>
          </a:p>
          <a:p>
            <a:pPr marL="0" indent="0">
              <a:buNone/>
            </a:pPr>
            <a:endParaRPr lang="en-US" dirty="0"/>
          </a:p>
        </p:txBody>
      </p:sp>
      <p:sp>
        <p:nvSpPr>
          <p:cNvPr id="4" name="Date Placeholder 3"/>
          <p:cNvSpPr>
            <a:spLocks noGrp="1"/>
          </p:cNvSpPr>
          <p:nvPr>
            <p:ph type="dt" sz="half" idx="10"/>
          </p:nvPr>
        </p:nvSpPr>
        <p:spPr/>
        <p:txBody>
          <a:bodyPr/>
          <a:lstStyle/>
          <a:p>
            <a:r>
              <a:rPr lang="en-US" smtClean="0"/>
              <a:t> Tempus Information Day, 20 November 2012 American University of Armenia </a:t>
            </a:r>
            <a:endParaRPr lang="en-US"/>
          </a:p>
        </p:txBody>
      </p:sp>
      <p:sp>
        <p:nvSpPr>
          <p:cNvPr id="5" name="Footer Placeholder 4"/>
          <p:cNvSpPr>
            <a:spLocks noGrp="1"/>
          </p:cNvSpPr>
          <p:nvPr>
            <p:ph type="ftr" sz="quarter" idx="11"/>
          </p:nvPr>
        </p:nvSpPr>
        <p:spPr/>
        <p:txBody>
          <a:bodyPr/>
          <a:lstStyle/>
          <a:p>
            <a:r>
              <a:rPr lang="en-US" dirty="0" smtClean="0"/>
              <a:t>Yerevan State University+ KU Leuven= ALRAKIS</a:t>
            </a:r>
            <a:endParaRPr lang="en-US" dirty="0"/>
          </a:p>
        </p:txBody>
      </p:sp>
      <p:pic>
        <p:nvPicPr>
          <p:cNvPr id="2050" name="Picture 2" descr="http://ghum.kuleuven.be/ces/Documents_new/pictures/students-2010-2011-2.jpg/image_previe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0800" y="4953000"/>
            <a:ext cx="2743200" cy="192660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ghum.kuleuven.be/ces/Documents_new/pictures/european-studies-flyer.jpg/image_previe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4953000"/>
            <a:ext cx="3165144" cy="192660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law.kuleuven.be/canon_law/Website_2011/images/fotos/research.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65143" y="4953000"/>
            <a:ext cx="3235657" cy="1899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96836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endParaRPr lang="en-US" dirty="0"/>
          </a:p>
        </p:txBody>
      </p:sp>
      <p:sp>
        <p:nvSpPr>
          <p:cNvPr id="3" name="Content Placeholder 2"/>
          <p:cNvSpPr>
            <a:spLocks noGrp="1"/>
          </p:cNvSpPr>
          <p:nvPr>
            <p:ph idx="1"/>
          </p:nvPr>
        </p:nvSpPr>
        <p:spPr>
          <a:xfrm>
            <a:off x="152400" y="2241550"/>
            <a:ext cx="8763000" cy="4464050"/>
          </a:xfrm>
        </p:spPr>
        <p:txBody>
          <a:bodyPr>
            <a:normAutofit fontScale="92500" lnSpcReduction="20000"/>
          </a:bodyPr>
          <a:lstStyle/>
          <a:p>
            <a:pPr marL="0" indent="0">
              <a:buNone/>
            </a:pPr>
            <a:r>
              <a:rPr lang="en-US" sz="2800" b="1" dirty="0">
                <a:solidFill>
                  <a:schemeClr val="tx1"/>
                </a:solidFill>
              </a:rPr>
              <a:t>Ludwig-</a:t>
            </a:r>
            <a:r>
              <a:rPr lang="en-US" sz="2800" b="1" dirty="0" err="1">
                <a:solidFill>
                  <a:schemeClr val="tx1"/>
                </a:solidFill>
              </a:rPr>
              <a:t>Maximilians</a:t>
            </a:r>
            <a:r>
              <a:rPr lang="en-US" sz="2800" b="1" dirty="0">
                <a:solidFill>
                  <a:schemeClr val="tx1"/>
                </a:solidFill>
              </a:rPr>
              <a:t>-University </a:t>
            </a:r>
            <a:r>
              <a:rPr lang="en-US" sz="2800" b="1" dirty="0" smtClean="0">
                <a:solidFill>
                  <a:schemeClr val="tx1"/>
                </a:solidFill>
              </a:rPr>
              <a:t>Munich </a:t>
            </a:r>
          </a:p>
          <a:p>
            <a:pPr marL="0" indent="0">
              <a:buNone/>
            </a:pPr>
            <a:r>
              <a:rPr lang="en-US" sz="2800" b="1" dirty="0" smtClean="0">
                <a:solidFill>
                  <a:schemeClr val="tx1"/>
                </a:solidFill>
              </a:rPr>
              <a:t>Faculty </a:t>
            </a:r>
            <a:r>
              <a:rPr lang="en-US" sz="2800" b="1" dirty="0">
                <a:solidFill>
                  <a:schemeClr val="tx1"/>
                </a:solidFill>
              </a:rPr>
              <a:t>of Social Sciences </a:t>
            </a:r>
            <a:r>
              <a:rPr lang="en-US" sz="2800" b="1" dirty="0">
                <a:solidFill>
                  <a:schemeClr val="tx1"/>
                </a:solidFill>
              </a:rPr>
              <a:t> </a:t>
            </a:r>
            <a:endParaRPr lang="en-US" sz="2800" b="1" dirty="0" smtClean="0">
              <a:solidFill>
                <a:schemeClr val="tx1"/>
              </a:solidFill>
            </a:endParaRPr>
          </a:p>
          <a:p>
            <a:pPr fontAlgn="base"/>
            <a:r>
              <a:rPr lang="en-US" sz="2800" b="1" dirty="0" smtClean="0">
                <a:solidFill>
                  <a:schemeClr val="tx1"/>
                </a:solidFill>
              </a:rPr>
              <a:t>Dean Prof</a:t>
            </a:r>
            <a:r>
              <a:rPr lang="en-US" sz="2800" b="1" dirty="0">
                <a:solidFill>
                  <a:schemeClr val="tx1"/>
                </a:solidFill>
              </a:rPr>
              <a:t>. Dr. </a:t>
            </a:r>
            <a:r>
              <a:rPr lang="en-US" sz="2800" b="1" dirty="0" smtClean="0">
                <a:solidFill>
                  <a:schemeClr val="tx1"/>
                </a:solidFill>
              </a:rPr>
              <a:t>Hans-Bernd </a:t>
            </a:r>
            <a:r>
              <a:rPr lang="en-US" sz="2800" b="1" dirty="0" err="1" smtClean="0">
                <a:solidFill>
                  <a:schemeClr val="tx1"/>
                </a:solidFill>
              </a:rPr>
              <a:t>Brosius</a:t>
            </a:r>
            <a:r>
              <a:rPr lang="en-US" sz="2800" b="1" dirty="0" smtClean="0">
                <a:solidFill>
                  <a:schemeClr val="tx1"/>
                </a:solidFill>
              </a:rPr>
              <a:t> </a:t>
            </a:r>
            <a:r>
              <a:rPr lang="en-US" sz="2800" b="1" u="sng" dirty="0" smtClean="0">
                <a:hlinkClick r:id="rId2" tooltip="E-Mail senden an: brosius@ifkw.lmu.de"/>
              </a:rPr>
              <a:t>brosius@ifkw.lmu.de</a:t>
            </a:r>
            <a:endParaRPr lang="en-US" sz="2800" u="sng" dirty="0" smtClean="0"/>
          </a:p>
          <a:p>
            <a:pPr fontAlgn="base"/>
            <a:r>
              <a:rPr lang="en-US" sz="2800" b="1" u="sng" dirty="0" smtClean="0">
                <a:solidFill>
                  <a:schemeClr val="tx1"/>
                </a:solidFill>
                <a:hlinkClick r:id="rId3"/>
              </a:rPr>
              <a:t>dekanat15@lmu.de</a:t>
            </a:r>
            <a:endParaRPr lang="en-US" sz="2800" b="1" dirty="0">
              <a:solidFill>
                <a:schemeClr val="tx1"/>
              </a:solidFill>
            </a:endParaRPr>
          </a:p>
          <a:p>
            <a:endParaRPr lang="en-US" sz="2800" b="1" dirty="0" smtClean="0">
              <a:solidFill>
                <a:schemeClr val="tx1"/>
              </a:solidFill>
            </a:endParaRPr>
          </a:p>
          <a:p>
            <a:r>
              <a:rPr lang="en-US" sz="2800" b="1" dirty="0" smtClean="0">
                <a:solidFill>
                  <a:schemeClr val="tx1"/>
                </a:solidFill>
              </a:rPr>
              <a:t>Prof</a:t>
            </a:r>
            <a:r>
              <a:rPr lang="en-US" sz="2800" b="1" dirty="0">
                <a:solidFill>
                  <a:schemeClr val="tx1"/>
                </a:solidFill>
              </a:rPr>
              <a:t>. Dr. Petra </a:t>
            </a:r>
            <a:r>
              <a:rPr lang="en-US" sz="2800" b="1" dirty="0" err="1" smtClean="0">
                <a:solidFill>
                  <a:schemeClr val="tx1"/>
                </a:solidFill>
              </a:rPr>
              <a:t>Stykow</a:t>
            </a:r>
            <a:r>
              <a:rPr lang="en-US" sz="2800" b="1" dirty="0" smtClean="0">
                <a:solidFill>
                  <a:schemeClr val="tx1"/>
                </a:solidFill>
              </a:rPr>
              <a:t>; </a:t>
            </a:r>
            <a:r>
              <a:rPr lang="de-DE" sz="2800" b="1" u="sng" dirty="0">
                <a:solidFill>
                  <a:schemeClr val="tx1"/>
                </a:solidFill>
                <a:hlinkClick r:id="rId4" tooltip="E-Mail senden an: petra.stykow@lmu.de"/>
              </a:rPr>
              <a:t>petra.stykow@lmu.de</a:t>
            </a:r>
            <a:endParaRPr lang="de-DE" sz="2800" b="1" u="sng" dirty="0">
              <a:solidFill>
                <a:schemeClr val="tx1"/>
              </a:solidFill>
            </a:endParaRPr>
          </a:p>
          <a:p>
            <a:pPr marL="0" indent="0">
              <a:buNone/>
            </a:pPr>
            <a:r>
              <a:rPr lang="en-US" sz="2800" b="1" dirty="0" smtClean="0">
                <a:solidFill>
                  <a:schemeClr val="tx1"/>
                </a:solidFill>
              </a:rPr>
              <a:t>Institute for </a:t>
            </a:r>
            <a:r>
              <a:rPr lang="en-US" sz="2800" b="1" dirty="0">
                <a:solidFill>
                  <a:schemeClr val="tx1"/>
                </a:solidFill>
              </a:rPr>
              <a:t>Political </a:t>
            </a:r>
            <a:r>
              <a:rPr lang="en-US" sz="2800" b="1" dirty="0" smtClean="0">
                <a:solidFill>
                  <a:schemeClr val="tx1"/>
                </a:solidFill>
              </a:rPr>
              <a:t>Science, Comparative </a:t>
            </a:r>
            <a:r>
              <a:rPr lang="en-US" sz="2800" b="1" dirty="0">
                <a:solidFill>
                  <a:schemeClr val="tx1"/>
                </a:solidFill>
              </a:rPr>
              <a:t>Politics </a:t>
            </a:r>
            <a:r>
              <a:rPr lang="en-US" sz="2800" b="1" dirty="0" smtClean="0">
                <a:solidFill>
                  <a:schemeClr val="tx1"/>
                </a:solidFill>
              </a:rPr>
              <a:t>(Focus: CIS, Eastern </a:t>
            </a:r>
            <a:r>
              <a:rPr lang="en-US" sz="2800" b="1" dirty="0">
                <a:solidFill>
                  <a:schemeClr val="tx1"/>
                </a:solidFill>
              </a:rPr>
              <a:t>and Central Europe</a:t>
            </a:r>
            <a:r>
              <a:rPr lang="de-DE" sz="2800" b="1" dirty="0" smtClean="0">
                <a:solidFill>
                  <a:schemeClr val="tx1"/>
                </a:solidFill>
              </a:rPr>
              <a:t>)</a:t>
            </a:r>
            <a:endParaRPr lang="de-DE" sz="2800" b="1" dirty="0">
              <a:solidFill>
                <a:schemeClr val="tx1"/>
              </a:solidFill>
            </a:endParaRPr>
          </a:p>
          <a:p>
            <a:endParaRPr lang="en-US" dirty="0" smtClean="0">
              <a:hlinkClick r:id="rId5"/>
            </a:endParaRPr>
          </a:p>
          <a:p>
            <a:r>
              <a:rPr lang="en-US" sz="2600" b="1" dirty="0" smtClean="0">
                <a:hlinkClick r:id="rId5"/>
              </a:rPr>
              <a:t>https</a:t>
            </a:r>
            <a:r>
              <a:rPr lang="en-US" sz="2600" b="1" dirty="0">
                <a:hlinkClick r:id="rId5"/>
              </a:rPr>
              <a:t>://www.facebook.com/lmu.muenchen</a:t>
            </a:r>
            <a:endParaRPr lang="en-US" sz="2600" b="1" dirty="0"/>
          </a:p>
        </p:txBody>
      </p:sp>
      <p:pic>
        <p:nvPicPr>
          <p:cNvPr id="1026" name="Picture 2" descr="Geschwister-Scholl-Institut für Politikwissenschaft (GS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5575" y="-136525"/>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eschwister-Scholl-Institut für Politikwissenschaft (GS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975" y="15875"/>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cms-static.uni-muenchen.de/default/lmu/img/blank.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0375" y="168275"/>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fbcdn-sphotos-h-a.akamaihd.net/hphotos-ak-frc1/s720x720/317407_339469256175816_784262995_n.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50" y="-95250"/>
            <a:ext cx="7499350" cy="23368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fbexternal-a.akamaihd.net/safe_image.php?d=AQAG8D-mZymrqP1x&amp;w=155&amp;h=114&amp;url=http%3A%2F%2F2012.igem.org%2Fwiki%2Fimages%2F1%2F13%2FLMU-Munich_team2.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48019" y="5105400"/>
            <a:ext cx="1895981" cy="17526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Prof. Dr. Hans-Bernd Brosiu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19615" y="2362200"/>
            <a:ext cx="1352788" cy="190500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Photo: Und wieder wird uns die Zeit gestohlen - von Samstag auf Sonntag wird die Uhr eine Stunde nach vorne gestellt. Warum uns die Zeitumstellung so schwer fällt, erklärt Chronobiologe Till Roeneberg: www.uni-muenchen.de/aktuelles/spotlight/2012_meldungen/tdw_roenneberg.html. Könnt ihr euch eigentlich merken, wann die Uhr vor- und wann sie zurückgestellt wird?"/>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635030" y="-95250"/>
            <a:ext cx="1508970" cy="2072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87390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MA </a:t>
            </a:r>
            <a:r>
              <a:rPr lang="en-US"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Programmes</a:t>
            </a:r>
            <a:endPar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Content Placeholder 2"/>
          <p:cNvSpPr>
            <a:spLocks noGrp="1"/>
          </p:cNvSpPr>
          <p:nvPr>
            <p:ph idx="1"/>
          </p:nvPr>
        </p:nvSpPr>
        <p:spPr>
          <a:xfrm>
            <a:off x="228600" y="1066800"/>
            <a:ext cx="8686800" cy="5334000"/>
          </a:xfrm>
        </p:spPr>
        <p:txBody>
          <a:bodyPr>
            <a:normAutofit lnSpcReduction="10000"/>
          </a:bodyPr>
          <a:lstStyle/>
          <a:p>
            <a:r>
              <a:rPr lang="en-US" dirty="0"/>
              <a:t>For the achievement of its goals, the Centre for European Studies has prioritized the development of the educational </a:t>
            </a:r>
            <a:r>
              <a:rPr lang="en-US" dirty="0" err="1"/>
              <a:t>programmes</a:t>
            </a:r>
            <a:r>
              <a:rPr lang="en-US" dirty="0"/>
              <a:t> based on European values. For that purpose CES is constantly engaged in introducing the EU educational tools into the provided </a:t>
            </a:r>
            <a:r>
              <a:rPr lang="en-US" dirty="0" smtClean="0"/>
              <a:t>MA </a:t>
            </a:r>
            <a:r>
              <a:rPr lang="en-US" dirty="0" err="1" smtClean="0"/>
              <a:t>programmes</a:t>
            </a:r>
            <a:r>
              <a:rPr lang="en-US" dirty="0"/>
              <a:t>. </a:t>
            </a:r>
            <a:endParaRPr lang="en-US" dirty="0" smtClean="0"/>
          </a:p>
          <a:p>
            <a:r>
              <a:rPr lang="en-US" dirty="0" smtClean="0"/>
              <a:t>The </a:t>
            </a:r>
            <a:r>
              <a:rPr lang="en-US" dirty="0"/>
              <a:t>CES </a:t>
            </a:r>
            <a:r>
              <a:rPr lang="en-US" dirty="0" smtClean="0"/>
              <a:t>MA </a:t>
            </a:r>
            <a:r>
              <a:rPr lang="en-US" dirty="0" err="1" smtClean="0"/>
              <a:t>programmes</a:t>
            </a:r>
            <a:r>
              <a:rPr lang="en-US" dirty="0" smtClean="0"/>
              <a:t> </a:t>
            </a:r>
            <a:r>
              <a:rPr lang="en-US" dirty="0"/>
              <a:t>are structured in a way to provide the students with profound knowledge and complete understanding of the EU relevant structures and policies. Upon completion of the studies the students will have attained all the necessary theoretical background and practical skills for immediate employment.</a:t>
            </a:r>
          </a:p>
          <a:p>
            <a:r>
              <a:rPr lang="en-US" b="1" dirty="0" smtClean="0"/>
              <a:t> </a:t>
            </a:r>
            <a:r>
              <a:rPr lang="en-US" dirty="0" smtClean="0">
                <a:hlinkClick r:id="rId2"/>
              </a:rPr>
              <a:t>MA </a:t>
            </a:r>
            <a:r>
              <a:rPr lang="en-US" dirty="0">
                <a:hlinkClick r:id="rId2"/>
              </a:rPr>
              <a:t>European Studies</a:t>
            </a:r>
            <a:endParaRPr lang="en-US" dirty="0"/>
          </a:p>
          <a:p>
            <a:r>
              <a:rPr lang="en-US" dirty="0">
                <a:hlinkClick r:id="rId3"/>
              </a:rPr>
              <a:t>MA Human Rights and Democratization</a:t>
            </a:r>
            <a:endParaRPr lang="en-US" dirty="0"/>
          </a:p>
          <a:p>
            <a:endParaRPr lang="en-US" dirty="0"/>
          </a:p>
        </p:txBody>
      </p:sp>
      <p:pic>
        <p:nvPicPr>
          <p:cNvPr id="4" name="Picture 3" descr="CES logo.jpg"/>
          <p:cNvPicPr/>
          <p:nvPr/>
        </p:nvPicPr>
        <p:blipFill>
          <a:blip r:embed="rId4"/>
          <a:srcRect/>
          <a:stretch>
            <a:fillRect/>
          </a:stretch>
        </p:blipFill>
        <p:spPr bwMode="auto">
          <a:xfrm>
            <a:off x="6644640" y="6108065"/>
            <a:ext cx="2499360" cy="749935"/>
          </a:xfrm>
          <a:prstGeom prst="rect">
            <a:avLst/>
          </a:prstGeom>
          <a:noFill/>
          <a:ln w="9525">
            <a:noFill/>
            <a:miter lim="800000"/>
            <a:headEnd/>
            <a:tailEnd/>
          </a:ln>
        </p:spPr>
      </p:pic>
    </p:spTree>
    <p:extLst>
      <p:ext uri="{BB962C8B-B14F-4D97-AF65-F5344CB8AC3E}">
        <p14:creationId xmlns:p14="http://schemas.microsoft.com/office/powerpoint/2010/main" val="3324934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r>
              <a:rPr lang="en-US"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hlinkClick r:id="rId2"/>
              </a:rPr>
              <a:t>MA European Studies</a:t>
            </a:r>
            <a:endParaRPr lang="en-US"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3" name="Content Placeholder 2"/>
          <p:cNvSpPr>
            <a:spLocks noGrp="1"/>
          </p:cNvSpPr>
          <p:nvPr>
            <p:ph idx="1"/>
          </p:nvPr>
        </p:nvSpPr>
        <p:spPr>
          <a:xfrm>
            <a:off x="381000" y="1066800"/>
            <a:ext cx="8534400" cy="5410200"/>
          </a:xfrm>
        </p:spPr>
        <p:txBody>
          <a:bodyPr>
            <a:normAutofit fontScale="92500" lnSpcReduction="20000"/>
          </a:bodyPr>
          <a:lstStyle/>
          <a:p>
            <a:r>
              <a:rPr lang="en-US" dirty="0" smtClean="0"/>
              <a:t>Since </a:t>
            </a:r>
            <a:r>
              <a:rPr lang="en-US" dirty="0"/>
              <a:t>2008 CES implements interdisciplinary “European Studies” Master </a:t>
            </a:r>
            <a:r>
              <a:rPr lang="en-US" dirty="0" err="1"/>
              <a:t>Programme</a:t>
            </a:r>
            <a:r>
              <a:rPr lang="en-US" dirty="0"/>
              <a:t>, which was initiated with the support of EU Delegation to Armenia.  </a:t>
            </a:r>
            <a:endParaRPr lang="en-US" dirty="0" smtClean="0"/>
          </a:p>
          <a:p>
            <a:r>
              <a:rPr lang="en-US" dirty="0"/>
              <a:t>During the two years of the master’s </a:t>
            </a:r>
            <a:r>
              <a:rPr lang="en-US" dirty="0" err="1"/>
              <a:t>programme</a:t>
            </a:r>
            <a:r>
              <a:rPr lang="en-US" dirty="0"/>
              <a:t> students of the European studies are provided with a comprehensive set of courses dealing with the political, socioeconomic and legal </a:t>
            </a:r>
            <a:r>
              <a:rPr lang="en-US" dirty="0" smtClean="0"/>
              <a:t>environment. </a:t>
            </a:r>
          </a:p>
          <a:p>
            <a:r>
              <a:rPr lang="en-US" dirty="0" smtClean="0"/>
              <a:t>The </a:t>
            </a:r>
            <a:r>
              <a:rPr lang="en-US" dirty="0" err="1"/>
              <a:t>programme’s</a:t>
            </a:r>
            <a:r>
              <a:rPr lang="en-US" dirty="0"/>
              <a:t> primary focus is to provide students with analytical reasoning, and problem solving skills through the study of European institutions, policies and procedures, sustainable economic development and security systems. The Master of European studies aims to provide students with the knowledge, skills and competences needed for prospective employment in education provision, public service, research centers as well as international organizations. The academic </a:t>
            </a:r>
            <a:r>
              <a:rPr lang="en-US" dirty="0" err="1"/>
              <a:t>programme</a:t>
            </a:r>
            <a:r>
              <a:rPr lang="en-US" dirty="0"/>
              <a:t> has multi-disciplinary approach with strong emphasis placed upon providing students with a comprehensive understanding of European politics and integration.</a:t>
            </a:r>
            <a:endParaRPr lang="en-US" dirty="0" smtClean="0"/>
          </a:p>
          <a:p>
            <a:endParaRPr lang="en-US" dirty="0"/>
          </a:p>
        </p:txBody>
      </p:sp>
      <p:pic>
        <p:nvPicPr>
          <p:cNvPr id="4" name="Picture 3" descr="CES logo.jpg"/>
          <p:cNvPicPr/>
          <p:nvPr/>
        </p:nvPicPr>
        <p:blipFill>
          <a:blip r:embed="rId3"/>
          <a:srcRect/>
          <a:stretch>
            <a:fillRect/>
          </a:stretch>
        </p:blipFill>
        <p:spPr bwMode="auto">
          <a:xfrm>
            <a:off x="6622732" y="6108065"/>
            <a:ext cx="2499360" cy="749935"/>
          </a:xfrm>
          <a:prstGeom prst="rect">
            <a:avLst/>
          </a:prstGeom>
          <a:noFill/>
          <a:ln w="9525">
            <a:noFill/>
            <a:miter lim="800000"/>
            <a:headEnd/>
            <a:tailEnd/>
          </a:ln>
        </p:spPr>
      </p:pic>
    </p:spTree>
    <p:extLst>
      <p:ext uri="{BB962C8B-B14F-4D97-AF65-F5344CB8AC3E}">
        <p14:creationId xmlns:p14="http://schemas.microsoft.com/office/powerpoint/2010/main" val="9884266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lstStyle/>
          <a:p>
            <a:r>
              <a:rPr lang="en-US" sz="3200" b="1" dirty="0">
                <a:effectLst/>
              </a:rPr>
              <a:t>GRADUATION </a:t>
            </a:r>
            <a:r>
              <a:rPr lang="en-US" sz="3200" b="1" dirty="0" smtClean="0">
                <a:effectLst/>
              </a:rPr>
              <a:t>REQUIREMENTS</a:t>
            </a:r>
            <a:endParaRPr lang="en-US" sz="3200" dirty="0"/>
          </a:p>
        </p:txBody>
      </p:sp>
      <p:sp>
        <p:nvSpPr>
          <p:cNvPr id="3" name="Content Placeholder 2"/>
          <p:cNvSpPr>
            <a:spLocks noGrp="1"/>
          </p:cNvSpPr>
          <p:nvPr>
            <p:ph idx="1"/>
          </p:nvPr>
        </p:nvSpPr>
        <p:spPr>
          <a:xfrm>
            <a:off x="457200" y="1066800"/>
            <a:ext cx="8458200" cy="5486400"/>
          </a:xfrm>
        </p:spPr>
        <p:txBody>
          <a:bodyPr>
            <a:normAutofit fontScale="77500" lnSpcReduction="20000"/>
          </a:bodyPr>
          <a:lstStyle/>
          <a:p>
            <a:r>
              <a:rPr lang="en-US" dirty="0"/>
              <a:t>To graduate with the Master of European Studies, students must complete 120 credit hours of coursework, including the Master’s Essay comprising 12 credits, and the GPA (Grade Point Average) should be not less than 12,00. </a:t>
            </a:r>
            <a:endParaRPr lang="en-US" dirty="0" smtClean="0"/>
          </a:p>
          <a:p>
            <a:pPr marL="0" indent="0">
              <a:buNone/>
            </a:pPr>
            <a:r>
              <a:rPr lang="en-US" b="1" dirty="0" smtClean="0"/>
              <a:t>     </a:t>
            </a:r>
          </a:p>
          <a:p>
            <a:pPr marL="0" indent="0">
              <a:buNone/>
            </a:pPr>
            <a:r>
              <a:rPr lang="en-US" b="1" dirty="0"/>
              <a:t> </a:t>
            </a:r>
            <a:r>
              <a:rPr lang="en-US" b="1" dirty="0" smtClean="0"/>
              <a:t>    GRADING</a:t>
            </a:r>
            <a:endParaRPr lang="en-US" b="1" dirty="0"/>
          </a:p>
          <a:p>
            <a:r>
              <a:rPr lang="en-US" dirty="0"/>
              <a:t>The faculty performs grading based on the grading criteria developed by the university. The performance indicators, which are the comprising components of the cumulative grade, are as follows: attendance, assignments, formative and summative exams.</a:t>
            </a:r>
          </a:p>
          <a:p>
            <a:pPr fontAlgn="b"/>
            <a:r>
              <a:rPr lang="en-US" dirty="0"/>
              <a:t/>
            </a:r>
            <a:br>
              <a:rPr lang="en-US" dirty="0"/>
            </a:br>
            <a:r>
              <a:rPr lang="en-US" b="1" dirty="0"/>
              <a:t>TUITION FEE</a:t>
            </a:r>
          </a:p>
          <a:p>
            <a:r>
              <a:rPr lang="en-US" dirty="0"/>
              <a:t>Applicants should consider the financing of their education at CES from the time of their admission to the graduation from the academic </a:t>
            </a:r>
            <a:r>
              <a:rPr lang="en-US" dirty="0" err="1"/>
              <a:t>programme</a:t>
            </a:r>
            <a:r>
              <a:rPr lang="en-US" dirty="0"/>
              <a:t>. Students in degree </a:t>
            </a:r>
            <a:r>
              <a:rPr lang="en-US" dirty="0" err="1"/>
              <a:t>programmes</a:t>
            </a:r>
            <a:r>
              <a:rPr lang="en-US" dirty="0"/>
              <a:t> sign a contract with Yerevan State University upon enrollment that sets tuition for the mode and period of education, tuition fee installment schedule, etc. For detailed information see the contract template.</a:t>
            </a:r>
          </a:p>
          <a:p>
            <a:r>
              <a:rPr lang="en-US" dirty="0"/>
              <a:t>The tuition fee for students enrolled in European Studies MA </a:t>
            </a:r>
            <a:r>
              <a:rPr lang="en-US" dirty="0" err="1"/>
              <a:t>Programme</a:t>
            </a:r>
            <a:r>
              <a:rPr lang="en-US" dirty="0"/>
              <a:t> is: 750,000 AMD per </a:t>
            </a:r>
            <a:r>
              <a:rPr lang="en-US" dirty="0" smtClean="0"/>
              <a:t>year.</a:t>
            </a:r>
            <a:endParaRPr lang="en-US" dirty="0"/>
          </a:p>
        </p:txBody>
      </p:sp>
      <p:pic>
        <p:nvPicPr>
          <p:cNvPr id="4" name="Picture 3" descr="CES logo.jpg"/>
          <p:cNvPicPr/>
          <p:nvPr/>
        </p:nvPicPr>
        <p:blipFill>
          <a:blip r:embed="rId2"/>
          <a:srcRect/>
          <a:stretch>
            <a:fillRect/>
          </a:stretch>
        </p:blipFill>
        <p:spPr bwMode="auto">
          <a:xfrm>
            <a:off x="6644640" y="6108065"/>
            <a:ext cx="2499360" cy="749935"/>
          </a:xfrm>
          <a:prstGeom prst="rect">
            <a:avLst/>
          </a:prstGeom>
          <a:noFill/>
          <a:ln w="9525">
            <a:noFill/>
            <a:miter lim="800000"/>
            <a:headEnd/>
            <a:tailEnd/>
          </a:ln>
        </p:spPr>
      </p:pic>
    </p:spTree>
    <p:extLst>
      <p:ext uri="{BB962C8B-B14F-4D97-AF65-F5344CB8AC3E}">
        <p14:creationId xmlns:p14="http://schemas.microsoft.com/office/powerpoint/2010/main" val="19918547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r>
              <a:rPr lang="en-US" sz="3600" b="1" dirty="0">
                <a:effectLst/>
              </a:rPr>
              <a:t>MA CURRICULA AND </a:t>
            </a:r>
            <a:r>
              <a:rPr lang="en-US" sz="3600" b="1" dirty="0" smtClean="0">
                <a:effectLst/>
              </a:rPr>
              <a:t>COURSES</a:t>
            </a:r>
            <a:endParaRPr lang="en-US" sz="3600" dirty="0"/>
          </a:p>
        </p:txBody>
      </p:sp>
      <p:sp>
        <p:nvSpPr>
          <p:cNvPr id="3" name="Content Placeholder 2"/>
          <p:cNvSpPr>
            <a:spLocks noGrp="1"/>
          </p:cNvSpPr>
          <p:nvPr>
            <p:ph idx="1"/>
          </p:nvPr>
        </p:nvSpPr>
        <p:spPr>
          <a:xfrm>
            <a:off x="228600" y="990600"/>
            <a:ext cx="8686800" cy="5562600"/>
          </a:xfrm>
        </p:spPr>
        <p:txBody>
          <a:bodyPr/>
          <a:lstStyle/>
          <a:p>
            <a:r>
              <a:rPr lang="en-US" dirty="0"/>
              <a:t>A full time study in MA </a:t>
            </a:r>
            <a:r>
              <a:rPr lang="en-US" dirty="0" err="1"/>
              <a:t>programme</a:t>
            </a:r>
            <a:r>
              <a:rPr lang="en-US" dirty="0"/>
              <a:t> considers student enrolment for two academic years and workload </a:t>
            </a:r>
            <a:r>
              <a:rPr lang="en-US" dirty="0" smtClean="0"/>
              <a:t> per</a:t>
            </a:r>
            <a:r>
              <a:rPr lang="en-US" dirty="0"/>
              <a:t> year is equivalent to at least 60 ECTS credits. </a:t>
            </a:r>
            <a:endParaRPr lang="en-US" dirty="0" smtClean="0"/>
          </a:p>
          <a:p>
            <a:r>
              <a:rPr lang="en-US" dirty="0" smtClean="0"/>
              <a:t>The </a:t>
            </a:r>
            <a:r>
              <a:rPr lang="en-US" dirty="0"/>
              <a:t>curriculum consists of two main sections – academic learning and research. Out of 120 credits 48 is accumulated from research section. The </a:t>
            </a:r>
            <a:r>
              <a:rPr lang="en-US" dirty="0" err="1"/>
              <a:t>Programme</a:t>
            </a:r>
            <a:r>
              <a:rPr lang="en-US" dirty="0"/>
              <a:t> has both compulsory and elective courses equally divided into legal, political, governance and economic modules. The </a:t>
            </a:r>
            <a:r>
              <a:rPr lang="en-US" dirty="0" err="1"/>
              <a:t>Programme</a:t>
            </a:r>
            <a:r>
              <a:rPr lang="en-US" dirty="0"/>
              <a:t> has also incorporated new Jean Monnet Module named “European Integration and the South Caucasus” which is funded by EU grant. </a:t>
            </a:r>
          </a:p>
        </p:txBody>
      </p:sp>
      <p:pic>
        <p:nvPicPr>
          <p:cNvPr id="4" name="Picture 3" descr="CES logo.jpg"/>
          <p:cNvPicPr/>
          <p:nvPr/>
        </p:nvPicPr>
        <p:blipFill>
          <a:blip r:embed="rId2"/>
          <a:srcRect/>
          <a:stretch>
            <a:fillRect/>
          </a:stretch>
        </p:blipFill>
        <p:spPr bwMode="auto">
          <a:xfrm>
            <a:off x="6644640" y="6093776"/>
            <a:ext cx="2499360" cy="749935"/>
          </a:xfrm>
          <a:prstGeom prst="rect">
            <a:avLst/>
          </a:prstGeom>
          <a:noFill/>
          <a:ln w="9525">
            <a:noFill/>
            <a:miter lim="800000"/>
            <a:headEnd/>
            <a:tailEnd/>
          </a:ln>
        </p:spPr>
      </p:pic>
    </p:spTree>
    <p:extLst>
      <p:ext uri="{BB962C8B-B14F-4D97-AF65-F5344CB8AC3E}">
        <p14:creationId xmlns:p14="http://schemas.microsoft.com/office/powerpoint/2010/main" val="27990162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r>
              <a:rPr lang="en-US" sz="3600" dirty="0">
                <a:effectLst/>
              </a:rPr>
              <a:t>The MA main courses are as follows:</a:t>
            </a:r>
            <a:endParaRPr lang="en-US" sz="3600" dirty="0"/>
          </a:p>
        </p:txBody>
      </p:sp>
      <p:sp>
        <p:nvSpPr>
          <p:cNvPr id="3" name="Content Placeholder 2"/>
          <p:cNvSpPr>
            <a:spLocks noGrp="1"/>
          </p:cNvSpPr>
          <p:nvPr>
            <p:ph idx="1"/>
          </p:nvPr>
        </p:nvSpPr>
        <p:spPr>
          <a:xfrm>
            <a:off x="228600" y="990600"/>
            <a:ext cx="8763000" cy="5486400"/>
          </a:xfrm>
        </p:spPr>
        <p:txBody>
          <a:bodyPr>
            <a:normAutofit fontScale="62500" lnSpcReduction="20000"/>
          </a:bodyPr>
          <a:lstStyle/>
          <a:p>
            <a:pPr marL="457200" indent="-457200">
              <a:buFont typeface="+mj-lt"/>
              <a:buAutoNum type="arabicPeriod"/>
            </a:pPr>
            <a:r>
              <a:rPr lang="en-US" b="1" dirty="0"/>
              <a:t>Theory and History of European integration (6 credits</a:t>
            </a:r>
            <a:r>
              <a:rPr lang="en-US" b="1" dirty="0" smtClean="0"/>
              <a:t>)</a:t>
            </a:r>
          </a:p>
          <a:p>
            <a:pPr marL="457200" indent="-457200">
              <a:buFont typeface="+mj-lt"/>
              <a:buAutoNum type="arabicPeriod"/>
            </a:pPr>
            <a:r>
              <a:rPr lang="en-US" b="1" dirty="0"/>
              <a:t>Fundamentals of the European Union Law (6 credits</a:t>
            </a:r>
            <a:r>
              <a:rPr lang="en-US" b="1" dirty="0" smtClean="0"/>
              <a:t>)</a:t>
            </a:r>
          </a:p>
          <a:p>
            <a:pPr marL="457200" indent="-457200">
              <a:buFont typeface="+mj-lt"/>
              <a:buAutoNum type="arabicPeriod"/>
            </a:pPr>
            <a:r>
              <a:rPr lang="en-US" b="1" dirty="0"/>
              <a:t>Introduction to International Economy (6 credits</a:t>
            </a:r>
            <a:r>
              <a:rPr lang="en-US" b="1" dirty="0" smtClean="0"/>
              <a:t>)</a:t>
            </a:r>
          </a:p>
          <a:p>
            <a:pPr marL="457200" indent="-457200">
              <a:buFont typeface="+mj-lt"/>
              <a:buAutoNum type="arabicPeriod"/>
            </a:pPr>
            <a:r>
              <a:rPr lang="en-US" b="1" dirty="0"/>
              <a:t>Theory of Law (3 credits</a:t>
            </a:r>
            <a:r>
              <a:rPr lang="en-US" b="1" dirty="0" smtClean="0"/>
              <a:t>)</a:t>
            </a:r>
          </a:p>
          <a:p>
            <a:pPr marL="457200" indent="-457200">
              <a:buFont typeface="+mj-lt"/>
              <a:buAutoNum type="arabicPeriod"/>
            </a:pPr>
            <a:r>
              <a:rPr lang="en-US" b="1" dirty="0"/>
              <a:t>Introduction to European Integration: Cultural aspects (3 credits</a:t>
            </a:r>
            <a:r>
              <a:rPr lang="en-US" b="1" dirty="0" smtClean="0"/>
              <a:t>)</a:t>
            </a:r>
          </a:p>
          <a:p>
            <a:pPr marL="457200" indent="-457200">
              <a:buFont typeface="+mj-lt"/>
              <a:buAutoNum type="arabicPeriod"/>
            </a:pPr>
            <a:r>
              <a:rPr lang="en-US" b="1" dirty="0"/>
              <a:t>EU Institutions and Procedures (3 credits</a:t>
            </a:r>
            <a:r>
              <a:rPr lang="en-US" b="1" dirty="0" smtClean="0"/>
              <a:t>)</a:t>
            </a:r>
          </a:p>
          <a:p>
            <a:pPr marL="457200" indent="-457200">
              <a:buFont typeface="+mj-lt"/>
              <a:buAutoNum type="arabicPeriod"/>
            </a:pPr>
            <a:r>
              <a:rPr lang="en-US" b="1" dirty="0"/>
              <a:t>European civil society (3 credits</a:t>
            </a:r>
            <a:r>
              <a:rPr lang="en-US" b="1" dirty="0" smtClean="0"/>
              <a:t>)</a:t>
            </a:r>
          </a:p>
          <a:p>
            <a:pPr marL="457200" indent="-457200">
              <a:buFont typeface="+mj-lt"/>
              <a:buAutoNum type="arabicPeriod"/>
            </a:pPr>
            <a:r>
              <a:rPr lang="en-US" b="1" dirty="0"/>
              <a:t>Legal Regulation of European Single Market (3 credits</a:t>
            </a:r>
            <a:r>
              <a:rPr lang="en-US" b="1" dirty="0" smtClean="0"/>
              <a:t>)</a:t>
            </a:r>
          </a:p>
          <a:p>
            <a:pPr marL="457200" indent="-457200">
              <a:buFont typeface="+mj-lt"/>
              <a:buAutoNum type="arabicPeriod"/>
            </a:pPr>
            <a:r>
              <a:rPr lang="en-US" b="1" dirty="0"/>
              <a:t>Advanced translation courses /English/ (3 credits</a:t>
            </a:r>
            <a:r>
              <a:rPr lang="en-US" b="1" dirty="0" smtClean="0"/>
              <a:t>)</a:t>
            </a:r>
          </a:p>
          <a:p>
            <a:pPr marL="457200" indent="-457200">
              <a:buFont typeface="+mj-lt"/>
              <a:buAutoNum type="arabicPeriod"/>
            </a:pPr>
            <a:r>
              <a:rPr lang="en-US" b="1" dirty="0"/>
              <a:t>Advanced translation courses /French/ (3 credits</a:t>
            </a:r>
            <a:r>
              <a:rPr lang="en-US" b="1" dirty="0" smtClean="0"/>
              <a:t>)</a:t>
            </a:r>
          </a:p>
          <a:p>
            <a:pPr marL="457200" indent="-457200">
              <a:buFont typeface="+mj-lt"/>
              <a:buAutoNum type="arabicPeriod"/>
            </a:pPr>
            <a:r>
              <a:rPr lang="en-US" b="1" dirty="0"/>
              <a:t>EU security and Defense Policy (3 credits</a:t>
            </a:r>
            <a:r>
              <a:rPr lang="en-US" b="1" dirty="0" smtClean="0"/>
              <a:t>)</a:t>
            </a:r>
          </a:p>
          <a:p>
            <a:pPr marL="457200" indent="-457200">
              <a:buFont typeface="+mj-lt"/>
              <a:buAutoNum type="arabicPeriod"/>
            </a:pPr>
            <a:r>
              <a:rPr lang="en-US" b="1" dirty="0"/>
              <a:t>Introduction to “</a:t>
            </a:r>
            <a:r>
              <a:rPr lang="en-US" b="1" dirty="0" err="1"/>
              <a:t>Aquis</a:t>
            </a:r>
            <a:r>
              <a:rPr lang="en-US" b="1" dirty="0"/>
              <a:t> </a:t>
            </a:r>
            <a:r>
              <a:rPr lang="en-US" b="1" dirty="0" err="1"/>
              <a:t>Communitaires</a:t>
            </a:r>
            <a:r>
              <a:rPr lang="en-US" b="1" dirty="0"/>
              <a:t>” (3 credits</a:t>
            </a:r>
            <a:r>
              <a:rPr lang="en-US" b="1" dirty="0" smtClean="0"/>
              <a:t>)</a:t>
            </a:r>
          </a:p>
          <a:p>
            <a:pPr marL="457200" indent="-457200">
              <a:buFont typeface="+mj-lt"/>
              <a:buAutoNum type="arabicPeriod"/>
            </a:pPr>
            <a:r>
              <a:rPr lang="en-US" b="1" dirty="0"/>
              <a:t>World economy: EU-Armenia cooperation (3 credits</a:t>
            </a:r>
            <a:r>
              <a:rPr lang="en-US" b="1" dirty="0" smtClean="0"/>
              <a:t>)</a:t>
            </a:r>
          </a:p>
          <a:p>
            <a:pPr marL="457200" indent="-457200">
              <a:buFont typeface="+mj-lt"/>
              <a:buAutoNum type="arabicPeriod"/>
            </a:pPr>
            <a:r>
              <a:rPr lang="en-US" b="1" dirty="0"/>
              <a:t>English for Specific Purposes (3 credits</a:t>
            </a:r>
            <a:r>
              <a:rPr lang="en-US" b="1" dirty="0" smtClean="0"/>
              <a:t>)</a:t>
            </a:r>
          </a:p>
          <a:p>
            <a:pPr marL="457200" indent="-457200">
              <a:buFont typeface="+mj-lt"/>
              <a:buAutoNum type="arabicPeriod"/>
            </a:pPr>
            <a:r>
              <a:rPr lang="en-US" b="1" dirty="0"/>
              <a:t>Fundamental Human Rights, EU Citizenship and status of non-member states’ citizens (3 credits</a:t>
            </a:r>
            <a:r>
              <a:rPr lang="en-US" b="1" dirty="0" smtClean="0"/>
              <a:t>)</a:t>
            </a:r>
          </a:p>
          <a:p>
            <a:pPr marL="457200" indent="-457200">
              <a:buFont typeface="+mj-lt"/>
              <a:buAutoNum type="arabicPeriod"/>
            </a:pPr>
            <a:r>
              <a:rPr lang="en-US" b="1" dirty="0"/>
              <a:t>Principles of Public Administration in European States (3 credits</a:t>
            </a:r>
            <a:r>
              <a:rPr lang="en-US" b="1" dirty="0" smtClean="0"/>
              <a:t>)</a:t>
            </a:r>
          </a:p>
          <a:p>
            <a:pPr marL="457200" indent="-457200">
              <a:buFont typeface="+mj-lt"/>
              <a:buAutoNum type="arabicPeriod"/>
            </a:pPr>
            <a:r>
              <a:rPr lang="en-US" b="1" dirty="0"/>
              <a:t>International Law (3 credits</a:t>
            </a:r>
            <a:r>
              <a:rPr lang="en-US" b="1" dirty="0" smtClean="0"/>
              <a:t>)</a:t>
            </a:r>
          </a:p>
          <a:p>
            <a:pPr marL="457200" indent="-457200">
              <a:buFont typeface="+mj-lt"/>
              <a:buAutoNum type="arabicPeriod"/>
            </a:pPr>
            <a:r>
              <a:rPr lang="en-US" b="1" dirty="0"/>
              <a:t>European Neighborhood Policy (3 credits</a:t>
            </a:r>
            <a:r>
              <a:rPr lang="en-US" b="1" dirty="0" smtClean="0"/>
              <a:t>)</a:t>
            </a:r>
          </a:p>
          <a:p>
            <a:pPr marL="457200" indent="-457200">
              <a:buFont typeface="+mj-lt"/>
              <a:buAutoNum type="arabicPeriod"/>
            </a:pPr>
            <a:r>
              <a:rPr lang="en-US" b="1" dirty="0"/>
              <a:t>Legal dimension of EU foreign Policy (3 credits</a:t>
            </a:r>
            <a:r>
              <a:rPr lang="en-US" b="1" dirty="0" smtClean="0"/>
              <a:t>)</a:t>
            </a:r>
          </a:p>
          <a:p>
            <a:pPr marL="457200" indent="-457200">
              <a:buFont typeface="+mj-lt"/>
              <a:buAutoNum type="arabicPeriod"/>
            </a:pPr>
            <a:r>
              <a:rPr lang="en-US" b="1" dirty="0"/>
              <a:t>Precedence of the European Union Court (ECJ) (3 credits</a:t>
            </a:r>
            <a:r>
              <a:rPr lang="en-US" b="1" dirty="0" smtClean="0"/>
              <a:t>)</a:t>
            </a:r>
          </a:p>
          <a:p>
            <a:pPr marL="457200" indent="-457200">
              <a:buFont typeface="+mj-lt"/>
              <a:buAutoNum type="arabicPeriod"/>
            </a:pPr>
            <a:r>
              <a:rPr lang="en-US" b="1" dirty="0"/>
              <a:t>European Economic Integration and EU economics (3 credits</a:t>
            </a:r>
            <a:r>
              <a:rPr lang="en-US" b="1" dirty="0" smtClean="0"/>
              <a:t>)</a:t>
            </a:r>
          </a:p>
          <a:p>
            <a:pPr marL="457200" indent="-457200">
              <a:buFont typeface="+mj-lt"/>
              <a:buAutoNum type="arabicPeriod"/>
            </a:pPr>
            <a:r>
              <a:rPr lang="en-US" b="1" dirty="0"/>
              <a:t>The development of the European legal customs from ancient times to the 21</a:t>
            </a:r>
            <a:r>
              <a:rPr lang="en-US" b="1" baseline="30000" dirty="0"/>
              <a:t>st</a:t>
            </a:r>
            <a:r>
              <a:rPr lang="en-US" b="1" dirty="0"/>
              <a:t> century (3 credits)</a:t>
            </a:r>
            <a:endParaRPr lang="en-US" b="1" dirty="0" smtClean="0"/>
          </a:p>
          <a:p>
            <a:endParaRPr lang="en-US" dirty="0"/>
          </a:p>
        </p:txBody>
      </p:sp>
      <p:pic>
        <p:nvPicPr>
          <p:cNvPr id="4" name="Picture 3" descr="CES logo.jpg"/>
          <p:cNvPicPr/>
          <p:nvPr/>
        </p:nvPicPr>
        <p:blipFill>
          <a:blip r:embed="rId2"/>
          <a:srcRect/>
          <a:stretch>
            <a:fillRect/>
          </a:stretch>
        </p:blipFill>
        <p:spPr bwMode="auto">
          <a:xfrm>
            <a:off x="6629400" y="6172200"/>
            <a:ext cx="2514600" cy="719137"/>
          </a:xfrm>
          <a:prstGeom prst="rect">
            <a:avLst/>
          </a:prstGeom>
          <a:noFill/>
          <a:ln w="9525">
            <a:noFill/>
            <a:miter lim="800000"/>
            <a:headEnd/>
            <a:tailEnd/>
          </a:ln>
        </p:spPr>
      </p:pic>
    </p:spTree>
    <p:extLst>
      <p:ext uri="{BB962C8B-B14F-4D97-AF65-F5344CB8AC3E}">
        <p14:creationId xmlns:p14="http://schemas.microsoft.com/office/powerpoint/2010/main" val="5619930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Picture Placeholder 4"/>
          <p:cNvPicPr>
            <a:picLocks noGrp="1" noChangeAspect="1"/>
          </p:cNvPicPr>
          <p:nvPr>
            <p:ph type="pic" idx="1"/>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l="1583" r="1583"/>
          <a:stretch>
            <a:fillRect/>
          </a:stretch>
        </p:blipFill>
        <p:spPr>
          <a:xfrm>
            <a:off x="-117474" y="-76200"/>
            <a:ext cx="9413873" cy="7060406"/>
          </a:xfrm>
        </p:spPr>
      </p:pic>
      <p:sp>
        <p:nvSpPr>
          <p:cNvPr id="4" name="Text Placeholder 3"/>
          <p:cNvSpPr>
            <a:spLocks noGrp="1"/>
          </p:cNvSpPr>
          <p:nvPr>
            <p:ph type="body" sz="half" idx="2"/>
          </p:nvPr>
        </p:nvSpPr>
        <p:spPr>
          <a:xfrm>
            <a:off x="-76200" y="6324600"/>
            <a:ext cx="9220200" cy="533400"/>
          </a:xfrm>
        </p:spPr>
        <p:txBody>
          <a:bodyPr>
            <a:normAutofit/>
          </a:bodyPr>
          <a:lstStyle/>
          <a:p>
            <a:r>
              <a:rPr lang="en-US" b="1" dirty="0">
                <a:solidFill>
                  <a:schemeClr val="bg1"/>
                </a:solidFill>
              </a:rPr>
              <a:t>Regional Interdisciplinary Master's </a:t>
            </a:r>
            <a:r>
              <a:rPr lang="en-US" b="1" dirty="0" err="1">
                <a:solidFill>
                  <a:schemeClr val="bg1"/>
                </a:solidFill>
              </a:rPr>
              <a:t>Programme</a:t>
            </a:r>
            <a:r>
              <a:rPr lang="en-US" b="1" dirty="0">
                <a:solidFill>
                  <a:schemeClr val="bg1"/>
                </a:solidFill>
              </a:rPr>
              <a:t> in Human Rights and Democratization</a:t>
            </a:r>
            <a:endParaRPr lang="en-US" dirty="0">
              <a:solidFill>
                <a:schemeClr val="bg1"/>
              </a:solidFill>
            </a:endParaRPr>
          </a:p>
        </p:txBody>
      </p:sp>
    </p:spTree>
    <p:extLst>
      <p:ext uri="{BB962C8B-B14F-4D97-AF65-F5344CB8AC3E}">
        <p14:creationId xmlns:p14="http://schemas.microsoft.com/office/powerpoint/2010/main" val="23322846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8839200" cy="914400"/>
          </a:xfrm>
        </p:spPr>
        <p:txBody>
          <a:bodyPr/>
          <a:lstStyle/>
          <a:p>
            <a:pPr>
              <a:lnSpc>
                <a:spcPct val="100000"/>
              </a:lnSpc>
            </a:pP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Regional Interdisciplinary </a:t>
            </a:r>
            <a:r>
              <a:rPr lang="en-US"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MA </a:t>
            </a: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in Human Rights and Democratization</a:t>
            </a:r>
          </a:p>
        </p:txBody>
      </p:sp>
      <p:sp>
        <p:nvSpPr>
          <p:cNvPr id="3" name="Content Placeholder 2"/>
          <p:cNvSpPr>
            <a:spLocks noGrp="1"/>
          </p:cNvSpPr>
          <p:nvPr>
            <p:ph idx="1"/>
          </p:nvPr>
        </p:nvSpPr>
        <p:spPr>
          <a:xfrm>
            <a:off x="228600" y="838200"/>
            <a:ext cx="8686800" cy="5715000"/>
          </a:xfrm>
        </p:spPr>
        <p:txBody>
          <a:bodyPr>
            <a:normAutofit fontScale="92500" lnSpcReduction="10000"/>
          </a:bodyPr>
          <a:lstStyle/>
          <a:p>
            <a:pPr marL="0" indent="0">
              <a:buNone/>
            </a:pPr>
            <a:r>
              <a:rPr lang="en-US" dirty="0" smtClean="0"/>
              <a:t>This </a:t>
            </a:r>
            <a:r>
              <a:rPr lang="en-US" dirty="0"/>
              <a:t>innovative new degree provides:</a:t>
            </a:r>
          </a:p>
          <a:p>
            <a:r>
              <a:rPr lang="en-US" dirty="0"/>
              <a:t>A unique interdisciplinary master’s level education in human rights and democratization in the entire Post-Soviet area.</a:t>
            </a:r>
          </a:p>
          <a:p>
            <a:r>
              <a:rPr lang="en-US" dirty="0"/>
              <a:t>European quality education in human rights and democratization.</a:t>
            </a:r>
          </a:p>
          <a:p>
            <a:r>
              <a:rPr lang="en-US" dirty="0"/>
              <a:t>Career opportunities in international, governmental and non-governmental organizations, as well as in the academic sphere.</a:t>
            </a:r>
          </a:p>
          <a:p>
            <a:r>
              <a:rPr lang="en-US" dirty="0"/>
              <a:t>Qualified teaching staff, including academic experts and highly qualified specialists with professional experience in international organizations such as the UN, Council of Europe and OSCE.</a:t>
            </a:r>
          </a:p>
          <a:p>
            <a:r>
              <a:rPr lang="en-US" dirty="0"/>
              <a:t>A joint degree granted by four </a:t>
            </a:r>
            <a:r>
              <a:rPr lang="en-US" dirty="0" smtClean="0"/>
              <a:t>universities and Study </a:t>
            </a:r>
            <a:r>
              <a:rPr lang="en-US" dirty="0"/>
              <a:t>visit to European institutions.</a:t>
            </a:r>
          </a:p>
          <a:p>
            <a:r>
              <a:rPr lang="en-US" dirty="0"/>
              <a:t>Student mobility between the 4 partner universities.</a:t>
            </a:r>
          </a:p>
          <a:p>
            <a:r>
              <a:rPr lang="en-US" dirty="0"/>
              <a:t>A multicultural learning </a:t>
            </a:r>
            <a:r>
              <a:rPr lang="en-US" dirty="0" smtClean="0"/>
              <a:t>environment</a:t>
            </a:r>
            <a:endParaRPr lang="en-US" dirty="0"/>
          </a:p>
          <a:p>
            <a:endParaRPr lang="en-US" dirty="0"/>
          </a:p>
        </p:txBody>
      </p:sp>
      <p:pic>
        <p:nvPicPr>
          <p:cNvPr id="4" name="Picture 4" descr="http://www.regionalmaster.net/images/stories/RMP_logotype.png"/>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6248400" y="6045868"/>
            <a:ext cx="2743200" cy="812132"/>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5" name="Picture 4" descr="http://www.regionalmaster.net/images/stories/RMP_logotype.png"/>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5943600" y="5934941"/>
            <a:ext cx="3048000" cy="952500"/>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51268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pPr>
              <a:lnSpc>
                <a:spcPct val="100000"/>
              </a:lnSpc>
            </a:pPr>
            <a:r>
              <a:rPr 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Regional Interdisciplinary </a:t>
            </a:r>
            <a:r>
              <a:rPr 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MA </a:t>
            </a:r>
            <a:r>
              <a:rPr 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in Human Rights and Democratization</a:t>
            </a:r>
          </a:p>
        </p:txBody>
      </p:sp>
      <p:sp>
        <p:nvSpPr>
          <p:cNvPr id="3" name="Content Placeholder 2"/>
          <p:cNvSpPr>
            <a:spLocks noGrp="1"/>
          </p:cNvSpPr>
          <p:nvPr>
            <p:ph idx="1"/>
          </p:nvPr>
        </p:nvSpPr>
        <p:spPr>
          <a:xfrm>
            <a:off x="228600" y="1143000"/>
            <a:ext cx="8686800" cy="5334000"/>
          </a:xfrm>
        </p:spPr>
        <p:txBody>
          <a:bodyPr>
            <a:normAutofit fontScale="92500" lnSpcReduction="10000"/>
          </a:bodyPr>
          <a:lstStyle/>
          <a:p>
            <a:pPr marL="0" indent="0">
              <a:buNone/>
            </a:pPr>
            <a:r>
              <a:rPr lang="en-US" dirty="0"/>
              <a:t>The Master’s </a:t>
            </a:r>
            <a:r>
              <a:rPr lang="en-US" dirty="0" err="1"/>
              <a:t>Programme</a:t>
            </a:r>
            <a:r>
              <a:rPr lang="en-US" dirty="0"/>
              <a:t> in Human Rights and Democratization is the first interdisciplinary Master’s </a:t>
            </a:r>
            <a:r>
              <a:rPr lang="en-US" dirty="0" err="1"/>
              <a:t>Programme</a:t>
            </a:r>
            <a:r>
              <a:rPr lang="en-US" dirty="0"/>
              <a:t> in Human Rights and Democratization in Eastern Partnership region. The </a:t>
            </a:r>
            <a:r>
              <a:rPr lang="en-US" dirty="0" err="1"/>
              <a:t>programme</a:t>
            </a:r>
            <a:r>
              <a:rPr lang="en-US" dirty="0"/>
              <a:t> is specifically designed for all those who are interested in gaining comprehensive education and expertise in human rights and democratization in the region.</a:t>
            </a:r>
          </a:p>
          <a:p>
            <a:pPr marL="0" indent="0">
              <a:buNone/>
            </a:pPr>
            <a:r>
              <a:rPr lang="en-US" dirty="0" smtClean="0"/>
              <a:t>Upon </a:t>
            </a:r>
            <a:r>
              <a:rPr lang="en-US" dirty="0"/>
              <a:t>completion of our Master’s </a:t>
            </a:r>
            <a:r>
              <a:rPr lang="en-US" dirty="0" err="1"/>
              <a:t>Programme</a:t>
            </a:r>
            <a:r>
              <a:rPr lang="en-US" dirty="0"/>
              <a:t> students will know </a:t>
            </a:r>
            <a:r>
              <a:rPr lang="en-US" dirty="0" smtClean="0"/>
              <a:t>how:</a:t>
            </a:r>
            <a:endParaRPr lang="en-US" dirty="0"/>
          </a:p>
          <a:p>
            <a:r>
              <a:rPr lang="en-US" dirty="0"/>
              <a:t>to address human rights and democratization related issues,</a:t>
            </a:r>
          </a:p>
          <a:p>
            <a:r>
              <a:rPr lang="en-US" dirty="0"/>
              <a:t>to apply gained knowledge and skills to a variety of real life problems,</a:t>
            </a:r>
          </a:p>
          <a:p>
            <a:r>
              <a:rPr lang="en-US" dirty="0"/>
              <a:t>to facilitate reforms directed to improve the effective functionality of democratic institutions and the environment for human rights.</a:t>
            </a:r>
          </a:p>
          <a:p>
            <a:endParaRPr lang="en-US" dirty="0" smtClean="0"/>
          </a:p>
          <a:p>
            <a:endParaRPr lang="en-US" dirty="0"/>
          </a:p>
          <a:p>
            <a:endParaRPr lang="en-US" dirty="0"/>
          </a:p>
        </p:txBody>
      </p:sp>
      <p:pic>
        <p:nvPicPr>
          <p:cNvPr id="1028" name="Picture 4" descr="http://www.regionalmaster.net/images/stories/RMP_logotype.png"/>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5943600" y="5934941"/>
            <a:ext cx="3048000" cy="952500"/>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30828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9200"/>
          </a:xfrm>
        </p:spPr>
        <p:txBody>
          <a:bodyPr/>
          <a:lstStyle/>
          <a:p>
            <a:pPr>
              <a:lnSpc>
                <a:spcPct val="100000"/>
              </a:lnSpc>
            </a:pPr>
            <a:r>
              <a:rPr lang="en-US"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MA </a:t>
            </a: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in Human Rights and Democratization aims to:</a:t>
            </a:r>
          </a:p>
        </p:txBody>
      </p:sp>
      <p:sp>
        <p:nvSpPr>
          <p:cNvPr id="3" name="Content Placeholder 2"/>
          <p:cNvSpPr>
            <a:spLocks noGrp="1"/>
          </p:cNvSpPr>
          <p:nvPr>
            <p:ph idx="1"/>
          </p:nvPr>
        </p:nvSpPr>
        <p:spPr>
          <a:xfrm>
            <a:off x="152400" y="1219200"/>
            <a:ext cx="8839200" cy="5410200"/>
          </a:xfrm>
        </p:spPr>
        <p:txBody>
          <a:bodyPr>
            <a:normAutofit/>
          </a:bodyPr>
          <a:lstStyle/>
          <a:p>
            <a:r>
              <a:rPr lang="en-US" dirty="0"/>
              <a:t>Provide master’s level education through the application of an interdisciplinary approach to the fields of human rights and democratization,</a:t>
            </a:r>
          </a:p>
          <a:p>
            <a:r>
              <a:rPr lang="en-US" dirty="0"/>
              <a:t>Develop students into qualified professionals that are equipped with a high level of expertise in human rights and democratization in the Eastern Partnership Region,</a:t>
            </a:r>
          </a:p>
          <a:p>
            <a:r>
              <a:rPr lang="en-US" dirty="0"/>
              <a:t>Improve the academic environment and scholarship of interdisciplinary research and teaching in the filed of human rights and democratization at the regional level with the application of best practices in Europe,</a:t>
            </a:r>
          </a:p>
          <a:p>
            <a:r>
              <a:rPr lang="en-US" dirty="0"/>
              <a:t>Creation of network of Human Rights NGOs in Eastern Partnership Region.</a:t>
            </a:r>
          </a:p>
          <a:p>
            <a:endParaRPr lang="en-US" dirty="0"/>
          </a:p>
        </p:txBody>
      </p:sp>
      <p:pic>
        <p:nvPicPr>
          <p:cNvPr id="4" name="Picture 4" descr="http://www.regionalmaster.net/images/stories/RMP_logotype.png"/>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5943600" y="5934941"/>
            <a:ext cx="3048000" cy="952500"/>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2515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lstStyle/>
          <a:p>
            <a:r>
              <a:rPr lang="en-US"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Description</a:t>
            </a:r>
            <a:endPar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Content Placeholder 2"/>
          <p:cNvSpPr>
            <a:spLocks noGrp="1"/>
          </p:cNvSpPr>
          <p:nvPr>
            <p:ph idx="1"/>
          </p:nvPr>
        </p:nvSpPr>
        <p:spPr>
          <a:xfrm>
            <a:off x="152400" y="838200"/>
            <a:ext cx="8686800" cy="5715000"/>
          </a:xfrm>
        </p:spPr>
        <p:txBody>
          <a:bodyPr>
            <a:normAutofit fontScale="92500" lnSpcReduction="20000"/>
          </a:bodyPr>
          <a:lstStyle/>
          <a:p>
            <a:r>
              <a:rPr lang="en-US" dirty="0"/>
              <a:t>This </a:t>
            </a:r>
            <a:r>
              <a:rPr lang="en-US" dirty="0" err="1"/>
              <a:t>Programme</a:t>
            </a:r>
            <a:r>
              <a:rPr lang="en-US" dirty="0"/>
              <a:t> will be conducted in English and Russian, the two most commonly used languages in the region.</a:t>
            </a:r>
          </a:p>
          <a:p>
            <a:r>
              <a:rPr lang="en-US" dirty="0" smtClean="0"/>
              <a:t>The </a:t>
            </a:r>
            <a:r>
              <a:rPr lang="en-US" dirty="0"/>
              <a:t>main feature of this </a:t>
            </a:r>
            <a:r>
              <a:rPr lang="en-US" dirty="0" err="1"/>
              <a:t>programme</a:t>
            </a:r>
            <a:r>
              <a:rPr lang="en-US" dirty="0"/>
              <a:t> is student mobility. The first and second semesters take place in Armenia, at Yerevan State University. The third semester is run by one of the three partner universities.  Students have the opportunity to specialize in one of three modules: Political, Legal and Interdisciplinary.</a:t>
            </a:r>
          </a:p>
          <a:p>
            <a:r>
              <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The </a:t>
            </a:r>
            <a:r>
              <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Political Science Module </a:t>
            </a:r>
            <a:r>
              <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by </a:t>
            </a:r>
            <a:r>
              <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Belarusian State University;</a:t>
            </a:r>
          </a:p>
          <a:p>
            <a:r>
              <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The Legal Module by </a:t>
            </a:r>
            <a:r>
              <a:rPr lang="en-US"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Taras</a:t>
            </a:r>
            <a:r>
              <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Shevchenko National University of Kyiv;</a:t>
            </a:r>
          </a:p>
          <a:p>
            <a:r>
              <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The Interdisciplinary Module by University of European Political and Economic Studies</a:t>
            </a:r>
            <a:r>
              <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p>
          <a:p>
            <a:pPr marL="0" indent="0">
              <a:buNone/>
            </a:pPr>
            <a:endParaRPr lang="en-US" dirty="0" smtClean="0"/>
          </a:p>
          <a:p>
            <a:pPr marL="0" indent="0">
              <a:buNone/>
            </a:pPr>
            <a:r>
              <a:rPr lang="en-US" dirty="0"/>
              <a:t> </a:t>
            </a:r>
            <a:r>
              <a:rPr lang="en-US" dirty="0" smtClean="0"/>
              <a:t>The </a:t>
            </a:r>
            <a:r>
              <a:rPr lang="en-US" dirty="0"/>
              <a:t>fourth semester </a:t>
            </a:r>
            <a:r>
              <a:rPr lang="en-US" dirty="0" smtClean="0"/>
              <a:t>- completion </a:t>
            </a:r>
            <a:r>
              <a:rPr lang="en-US" dirty="0"/>
              <a:t>of a thesis and internship.  To facilitate students’ acquisition of practical knowledge and experience the </a:t>
            </a:r>
            <a:r>
              <a:rPr lang="en-US" dirty="0" err="1"/>
              <a:t>Programme</a:t>
            </a:r>
            <a:r>
              <a:rPr lang="en-US" dirty="0"/>
              <a:t> cooperates with leading Human Rights NGOs in the Eastern Partnership Region.</a:t>
            </a:r>
          </a:p>
          <a:p>
            <a:endParaRPr lang="en-US" dirty="0"/>
          </a:p>
        </p:txBody>
      </p:sp>
      <p:pic>
        <p:nvPicPr>
          <p:cNvPr id="4" name="Picture 4" descr="http://www.regionalmaster.net/images/stories/RMP_logotype.png"/>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6324600" y="6054002"/>
            <a:ext cx="2667000" cy="833438"/>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71592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Qualifications</a:t>
            </a:r>
          </a:p>
        </p:txBody>
      </p:sp>
      <p:sp>
        <p:nvSpPr>
          <p:cNvPr id="3" name="Content Placeholder 2"/>
          <p:cNvSpPr>
            <a:spLocks noGrp="1"/>
          </p:cNvSpPr>
          <p:nvPr>
            <p:ph idx="1"/>
          </p:nvPr>
        </p:nvSpPr>
        <p:spPr>
          <a:xfrm>
            <a:off x="138113" y="1143000"/>
            <a:ext cx="8763000" cy="5486400"/>
          </a:xfrm>
        </p:spPr>
        <p:txBody>
          <a:bodyPr>
            <a:normAutofit fontScale="92500" lnSpcReduction="20000"/>
          </a:bodyPr>
          <a:lstStyle/>
          <a:p>
            <a:pPr marL="0" indent="0">
              <a:buNone/>
            </a:pPr>
            <a:r>
              <a:rPr lang="en-US" b="1" dirty="0" smtClean="0"/>
              <a:t>     </a:t>
            </a:r>
          </a:p>
          <a:p>
            <a:pPr marL="0" indent="0">
              <a:buNone/>
            </a:pPr>
            <a:r>
              <a:rPr lang="en-US" b="1" dirty="0"/>
              <a:t> </a:t>
            </a:r>
            <a:r>
              <a:rPr lang="en-US" b="1" dirty="0" smtClean="0"/>
              <a:t>    Master </a:t>
            </a:r>
            <a:r>
              <a:rPr lang="en-US" b="1" dirty="0"/>
              <a:t>of Arts in Human Rights and Democratization</a:t>
            </a:r>
            <a:endParaRPr lang="en-US" dirty="0"/>
          </a:p>
          <a:p>
            <a:r>
              <a:rPr lang="en-US" dirty="0"/>
              <a:t>Successful students of the Regional Master’s </a:t>
            </a:r>
            <a:r>
              <a:rPr lang="en-US" dirty="0" err="1"/>
              <a:t>Programme</a:t>
            </a:r>
            <a:r>
              <a:rPr lang="en-US" dirty="0"/>
              <a:t> in Human Rights and democratization will receive a </a:t>
            </a:r>
            <a:r>
              <a:rPr lang="en-US" b="1" dirty="0"/>
              <a:t>Master of Arts degree in European Studies</a:t>
            </a:r>
            <a:r>
              <a:rPr lang="en-US" dirty="0"/>
              <a:t>, specialization –</a:t>
            </a:r>
            <a:r>
              <a:rPr lang="en-US" b="1" dirty="0"/>
              <a:t>Human rights and Democratization</a:t>
            </a:r>
            <a:r>
              <a:rPr lang="en-US" dirty="0"/>
              <a:t>. The degree will be accompanied by a diploma supplement, which will list all the courses the student has attended and the grades received.</a:t>
            </a:r>
          </a:p>
          <a:p>
            <a:pPr marL="0" indent="0">
              <a:buNone/>
            </a:pPr>
            <a:r>
              <a:rPr lang="en-US" b="1" dirty="0" smtClean="0"/>
              <a:t>      ECTS</a:t>
            </a:r>
            <a:endParaRPr lang="en-US" dirty="0"/>
          </a:p>
          <a:p>
            <a:r>
              <a:rPr lang="en-US" dirty="0"/>
              <a:t>The MA </a:t>
            </a:r>
            <a:r>
              <a:rPr lang="en-US" dirty="0" err="1"/>
              <a:t>programme</a:t>
            </a:r>
            <a:r>
              <a:rPr lang="en-US" dirty="0"/>
              <a:t> in Human rights and Democratization is a two-year Master’s </a:t>
            </a:r>
            <a:r>
              <a:rPr lang="en-US" dirty="0" err="1"/>
              <a:t>Programme</a:t>
            </a:r>
            <a:r>
              <a:rPr lang="en-US" dirty="0"/>
              <a:t> that is divided into four semesters. The Master’s </a:t>
            </a:r>
            <a:r>
              <a:rPr lang="en-US" dirty="0" err="1"/>
              <a:t>Programme</a:t>
            </a:r>
            <a:r>
              <a:rPr lang="en-US" dirty="0"/>
              <a:t> is guided by the Bologna Standards, including ECTS student assessment.  It is made up of 120 credits (27 and 24 credits for first and second terms, 21 credits for third term and 48 credits for fourth).</a:t>
            </a:r>
          </a:p>
          <a:p>
            <a:endParaRPr lang="en-US" dirty="0"/>
          </a:p>
        </p:txBody>
      </p:sp>
      <p:pic>
        <p:nvPicPr>
          <p:cNvPr id="4" name="Picture 4" descr="http://www.regionalmaster.net/images/stories/RMP_logotype.png"/>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5943600" y="5934941"/>
            <a:ext cx="3048000" cy="952500"/>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01220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381000"/>
          </a:xfrm>
        </p:spPr>
        <p:txBody>
          <a:bodyPr/>
          <a:lstStyle/>
          <a:p>
            <a:pPr>
              <a:lnSpc>
                <a:spcPct val="100000"/>
              </a:lnSpc>
            </a:pPr>
            <a:r>
              <a:rPr lang="en-US" sz="2800" b="1" dirty="0" err="1">
                <a:effectLst/>
              </a:rPr>
              <a:t>Programme</a:t>
            </a:r>
            <a:r>
              <a:rPr lang="en-US" sz="2800" b="1" dirty="0">
                <a:effectLst/>
              </a:rPr>
              <a:t> Structure</a:t>
            </a:r>
            <a:endParaRPr lang="en-US" sz="2800"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160565259"/>
              </p:ext>
            </p:extLst>
          </p:nvPr>
        </p:nvGraphicFramePr>
        <p:xfrm>
          <a:off x="124691" y="381000"/>
          <a:ext cx="8991600" cy="6497866"/>
        </p:xfrm>
        <a:graphic>
          <a:graphicData uri="http://schemas.openxmlformats.org/drawingml/2006/table">
            <a:tbl>
              <a:tblPr>
                <a:tableStyleId>{3C2FFA5D-87B4-456A-9821-1D502468CF0F}</a:tableStyleId>
              </a:tblPr>
              <a:tblGrid>
                <a:gridCol w="2997200"/>
                <a:gridCol w="2997200"/>
                <a:gridCol w="2997200"/>
              </a:tblGrid>
              <a:tr h="382727">
                <a:tc gridSpan="3">
                  <a:txBody>
                    <a:bodyPr/>
                    <a:lstStyle/>
                    <a:p>
                      <a:pPr algn="ctr"/>
                      <a:r>
                        <a:rPr lang="en-US" sz="2000" b="1" dirty="0" smtClean="0">
                          <a:effectLst/>
                        </a:rPr>
                        <a:t>  Term 1                                                                      September-December 2011</a:t>
                      </a:r>
                      <a:endParaRPr lang="en-US" sz="2000" b="1" dirty="0">
                        <a:effectLst/>
                      </a:endParaRPr>
                    </a:p>
                  </a:txBody>
                  <a:tcPr marL="0" marR="0" marT="0" marB="0">
                    <a:solidFill>
                      <a:srgbClr val="FFC000"/>
                    </a:solidFill>
                  </a:tcPr>
                </a:tc>
                <a:tc hMerge="1">
                  <a:txBody>
                    <a:bodyPr/>
                    <a:lstStyle/>
                    <a:p>
                      <a:endParaRPr lang="en-US"/>
                    </a:p>
                  </a:txBody>
                  <a:tcPr/>
                </a:tc>
                <a:tc hMerge="1">
                  <a:txBody>
                    <a:bodyPr/>
                    <a:lstStyle/>
                    <a:p>
                      <a:endParaRPr lang="en-US"/>
                    </a:p>
                  </a:txBody>
                  <a:tcPr/>
                </a:tc>
              </a:tr>
              <a:tr h="191362">
                <a:tc gridSpan="2">
                  <a:txBody>
                    <a:bodyPr/>
                    <a:lstStyle/>
                    <a:p>
                      <a:r>
                        <a:rPr lang="en-US" sz="1200" b="1" dirty="0">
                          <a:effectLst/>
                        </a:rPr>
                        <a:t>Acquisition of Theoretical Base</a:t>
                      </a:r>
                    </a:p>
                  </a:txBody>
                  <a:tcPr marL="0" marR="0" marT="0" marB="0"/>
                </a:tc>
                <a:tc hMerge="1">
                  <a:txBody>
                    <a:bodyPr/>
                    <a:lstStyle/>
                    <a:p>
                      <a:endParaRPr lang="en-US"/>
                    </a:p>
                  </a:txBody>
                  <a:tcPr/>
                </a:tc>
                <a:tc rowSpan="2">
                  <a:txBody>
                    <a:bodyPr/>
                    <a:lstStyle/>
                    <a:p>
                      <a:pPr algn="ctr"/>
                      <a:r>
                        <a:rPr lang="en-US" sz="1600" b="1" dirty="0">
                          <a:effectLst/>
                        </a:rPr>
                        <a:t>Yerevan State University</a:t>
                      </a:r>
                    </a:p>
                    <a:p>
                      <a:pPr algn="ctr"/>
                      <a:r>
                        <a:rPr lang="en-US" sz="1600" b="1" dirty="0">
                          <a:effectLst/>
                        </a:rPr>
                        <a:t>Home university</a:t>
                      </a:r>
                    </a:p>
                  </a:txBody>
                  <a:tcPr marL="0" marR="0" marT="0" marB="0"/>
                </a:tc>
              </a:tr>
              <a:tr h="550166">
                <a:tc>
                  <a:txBody>
                    <a:bodyPr/>
                    <a:lstStyle/>
                    <a:p>
                      <a:r>
                        <a:rPr lang="en-US" sz="1400" b="1" dirty="0">
                          <a:effectLst/>
                        </a:rPr>
                        <a:t>Thematic Sections</a:t>
                      </a:r>
                    </a:p>
                    <a:p>
                      <a:r>
                        <a:rPr lang="en-US" sz="1400" b="1" dirty="0">
                          <a:effectLst/>
                        </a:rPr>
                        <a:t>1-4</a:t>
                      </a:r>
                    </a:p>
                  </a:txBody>
                  <a:tcPr marL="0" marR="0" marT="0" marB="0"/>
                </a:tc>
                <a:tc>
                  <a:txBody>
                    <a:bodyPr/>
                    <a:lstStyle/>
                    <a:p>
                      <a:pPr algn="ctr"/>
                      <a:r>
                        <a:rPr lang="en-US" sz="1200" b="1" dirty="0">
                          <a:effectLst/>
                        </a:rPr>
                        <a:t>27 credits</a:t>
                      </a:r>
                    </a:p>
                  </a:txBody>
                  <a:tcPr marL="0" marR="0" marT="0" marB="0"/>
                </a:tc>
                <a:tc vMerge="1">
                  <a:txBody>
                    <a:bodyPr/>
                    <a:lstStyle/>
                    <a:p>
                      <a:endParaRPr lang="en-US"/>
                    </a:p>
                  </a:txBody>
                  <a:tcPr/>
                </a:tc>
              </a:tr>
              <a:tr h="382727">
                <a:tc gridSpan="3">
                  <a:txBody>
                    <a:bodyPr/>
                    <a:lstStyle/>
                    <a:p>
                      <a:pPr algn="ctr"/>
                      <a:r>
                        <a:rPr lang="en-US" sz="2000" b="1" dirty="0">
                          <a:effectLst/>
                        </a:rPr>
                        <a:t>Term </a:t>
                      </a:r>
                      <a:r>
                        <a:rPr lang="en-US" sz="2000" b="1" dirty="0" smtClean="0">
                          <a:effectLst/>
                        </a:rPr>
                        <a:t>2                                                                                February-May </a:t>
                      </a:r>
                      <a:r>
                        <a:rPr lang="en-US" sz="2000" b="1" dirty="0">
                          <a:effectLst/>
                        </a:rPr>
                        <a:t>2012</a:t>
                      </a:r>
                    </a:p>
                  </a:txBody>
                  <a:tcPr marL="0" marR="0" marT="0" marB="0">
                    <a:solidFill>
                      <a:srgbClr val="FFC000"/>
                    </a:solidFill>
                  </a:tcPr>
                </a:tc>
                <a:tc hMerge="1">
                  <a:txBody>
                    <a:bodyPr/>
                    <a:lstStyle/>
                    <a:p>
                      <a:endParaRPr lang="en-US"/>
                    </a:p>
                  </a:txBody>
                  <a:tcPr/>
                </a:tc>
                <a:tc hMerge="1">
                  <a:txBody>
                    <a:bodyPr/>
                    <a:lstStyle/>
                    <a:p>
                      <a:endParaRPr lang="en-US"/>
                    </a:p>
                  </a:txBody>
                  <a:tcPr/>
                </a:tc>
              </a:tr>
              <a:tr h="191362">
                <a:tc gridSpan="2">
                  <a:txBody>
                    <a:bodyPr/>
                    <a:lstStyle/>
                    <a:p>
                      <a:r>
                        <a:rPr lang="en-US" sz="1200" b="1" dirty="0">
                          <a:effectLst/>
                        </a:rPr>
                        <a:t>Deepening of Theoretical Knowledge</a:t>
                      </a:r>
                    </a:p>
                  </a:txBody>
                  <a:tcPr marL="0" marR="0" marT="0" marB="0"/>
                </a:tc>
                <a:tc hMerge="1">
                  <a:txBody>
                    <a:bodyPr/>
                    <a:lstStyle/>
                    <a:p>
                      <a:endParaRPr lang="en-US"/>
                    </a:p>
                  </a:txBody>
                  <a:tcPr/>
                </a:tc>
                <a:tc rowSpan="2">
                  <a:txBody>
                    <a:bodyPr/>
                    <a:lstStyle/>
                    <a:p>
                      <a:pPr algn="ctr"/>
                      <a:r>
                        <a:rPr lang="en-US" sz="1600" b="1" dirty="0">
                          <a:effectLst/>
                        </a:rPr>
                        <a:t>Yerevan State University</a:t>
                      </a:r>
                    </a:p>
                    <a:p>
                      <a:pPr algn="ctr"/>
                      <a:r>
                        <a:rPr lang="en-US" sz="1600" b="1" dirty="0">
                          <a:effectLst/>
                        </a:rPr>
                        <a:t>Home university</a:t>
                      </a:r>
                    </a:p>
                  </a:txBody>
                  <a:tcPr marL="0" marR="0" marT="0" marB="0"/>
                </a:tc>
              </a:tr>
              <a:tr h="366780">
                <a:tc>
                  <a:txBody>
                    <a:bodyPr/>
                    <a:lstStyle/>
                    <a:p>
                      <a:r>
                        <a:rPr lang="en-US" sz="1200" b="1" dirty="0">
                          <a:effectLst/>
                        </a:rPr>
                        <a:t>Thematic Sections 5-7</a:t>
                      </a:r>
                    </a:p>
                  </a:txBody>
                  <a:tcPr marL="0" marR="0" marT="0" marB="0"/>
                </a:tc>
                <a:tc>
                  <a:txBody>
                    <a:bodyPr/>
                    <a:lstStyle/>
                    <a:p>
                      <a:pPr algn="ctr"/>
                      <a:r>
                        <a:rPr lang="en-US" sz="1200" b="1" dirty="0">
                          <a:effectLst/>
                        </a:rPr>
                        <a:t>24 credits</a:t>
                      </a:r>
                    </a:p>
                  </a:txBody>
                  <a:tcPr marL="0" marR="0" marT="0" marB="0"/>
                </a:tc>
                <a:tc vMerge="1">
                  <a:txBody>
                    <a:bodyPr/>
                    <a:lstStyle/>
                    <a:p>
                      <a:endParaRPr lang="en-US"/>
                    </a:p>
                  </a:txBody>
                  <a:tcPr/>
                </a:tc>
              </a:tr>
              <a:tr h="382727">
                <a:tc gridSpan="3">
                  <a:txBody>
                    <a:bodyPr/>
                    <a:lstStyle/>
                    <a:p>
                      <a:pPr algn="ctr"/>
                      <a:r>
                        <a:rPr lang="en-US" sz="2000" b="1" dirty="0" smtClean="0">
                          <a:effectLst/>
                        </a:rPr>
                        <a:t>   Term </a:t>
                      </a:r>
                      <a:r>
                        <a:rPr lang="en-US" sz="2000" b="1" dirty="0">
                          <a:effectLst/>
                        </a:rPr>
                        <a:t>3 (Mobility </a:t>
                      </a:r>
                      <a:r>
                        <a:rPr lang="en-US" sz="2000" b="1" dirty="0" smtClean="0">
                          <a:effectLst/>
                        </a:rPr>
                        <a:t>Term)                                        September-December </a:t>
                      </a:r>
                      <a:r>
                        <a:rPr lang="en-US" sz="2000" b="1" dirty="0">
                          <a:effectLst/>
                        </a:rPr>
                        <a:t>2012</a:t>
                      </a:r>
                    </a:p>
                  </a:txBody>
                  <a:tcPr marL="0" marR="0" marT="0" marB="0">
                    <a:solidFill>
                      <a:srgbClr val="FFC000"/>
                    </a:solidFill>
                  </a:tcPr>
                </a:tc>
                <a:tc hMerge="1">
                  <a:txBody>
                    <a:bodyPr/>
                    <a:lstStyle/>
                    <a:p>
                      <a:endParaRPr lang="en-US"/>
                    </a:p>
                  </a:txBody>
                  <a:tcPr/>
                </a:tc>
                <a:tc hMerge="1">
                  <a:txBody>
                    <a:bodyPr/>
                    <a:lstStyle/>
                    <a:p>
                      <a:endParaRPr lang="en-US"/>
                    </a:p>
                  </a:txBody>
                  <a:tcPr/>
                </a:tc>
              </a:tr>
              <a:tr h="191362">
                <a:tc gridSpan="3">
                  <a:txBody>
                    <a:bodyPr/>
                    <a:lstStyle/>
                    <a:p>
                      <a:r>
                        <a:rPr lang="en-US" sz="1200" b="1" dirty="0">
                          <a:effectLst/>
                        </a:rPr>
                        <a:t>Field of </a:t>
                      </a:r>
                      <a:r>
                        <a:rPr lang="en-US" sz="1200" b="1" dirty="0" err="1">
                          <a:effectLst/>
                        </a:rPr>
                        <a:t>Specialisation</a:t>
                      </a:r>
                      <a:endParaRPr lang="en-US" sz="1200" b="1" dirty="0">
                        <a:effectLst/>
                      </a:endParaRPr>
                    </a:p>
                  </a:txBody>
                  <a:tcPr marL="0" marR="0" marT="0" marB="0"/>
                </a:tc>
                <a:tc hMerge="1">
                  <a:txBody>
                    <a:bodyPr/>
                    <a:lstStyle/>
                    <a:p>
                      <a:endParaRPr lang="en-US"/>
                    </a:p>
                  </a:txBody>
                  <a:tcPr/>
                </a:tc>
                <a:tc hMerge="1">
                  <a:txBody>
                    <a:bodyPr/>
                    <a:lstStyle/>
                    <a:p>
                      <a:endParaRPr lang="en-US"/>
                    </a:p>
                  </a:txBody>
                  <a:tcPr/>
                </a:tc>
              </a:tr>
              <a:tr h="1100335">
                <a:tc>
                  <a:txBody>
                    <a:bodyPr/>
                    <a:lstStyle/>
                    <a:p>
                      <a:endParaRPr lang="en-US" sz="1200" b="1" dirty="0" smtClean="0">
                        <a:effectLst/>
                      </a:endParaRPr>
                    </a:p>
                    <a:p>
                      <a:r>
                        <a:rPr lang="en-US" sz="2400" b="1" dirty="0" smtClean="0">
                          <a:effectLst/>
                        </a:rPr>
                        <a:t>Legal </a:t>
                      </a:r>
                      <a:r>
                        <a:rPr lang="en-US" sz="2400" b="1" dirty="0">
                          <a:effectLst/>
                        </a:rPr>
                        <a:t>Module</a:t>
                      </a:r>
                    </a:p>
                  </a:txBody>
                  <a:tcPr marL="0" marR="0" marT="0" marB="0">
                    <a:solidFill>
                      <a:srgbClr val="92D050"/>
                    </a:solidFill>
                  </a:tcPr>
                </a:tc>
                <a:tc>
                  <a:txBody>
                    <a:bodyPr/>
                    <a:lstStyle/>
                    <a:p>
                      <a:pPr algn="ctr"/>
                      <a:r>
                        <a:rPr lang="en-US" sz="1200" b="1" dirty="0">
                          <a:effectLst/>
                        </a:rPr>
                        <a:t>21 credits</a:t>
                      </a:r>
                    </a:p>
                  </a:txBody>
                  <a:tcPr marL="0" marR="0" marT="0" marB="0"/>
                </a:tc>
                <a:tc>
                  <a:txBody>
                    <a:bodyPr/>
                    <a:lstStyle/>
                    <a:p>
                      <a:pPr algn="ctr"/>
                      <a:r>
                        <a:rPr lang="en-US" sz="1800" b="1" dirty="0" err="1">
                          <a:effectLst/>
                        </a:rPr>
                        <a:t>Taras</a:t>
                      </a:r>
                      <a:r>
                        <a:rPr lang="en-US" sz="1800" b="1" dirty="0">
                          <a:effectLst/>
                        </a:rPr>
                        <a:t> Shevchenko National University of Kyiv</a:t>
                      </a:r>
                    </a:p>
                    <a:p>
                      <a:pPr algn="ctr"/>
                      <a:r>
                        <a:rPr lang="en-US" sz="1800" b="1" dirty="0">
                          <a:effectLst/>
                        </a:rPr>
                        <a:t>Host University</a:t>
                      </a:r>
                    </a:p>
                  </a:txBody>
                  <a:tcPr marL="0" marR="0" marT="0" marB="0">
                    <a:solidFill>
                      <a:srgbClr val="92D050"/>
                    </a:solidFill>
                  </a:tcPr>
                </a:tc>
              </a:tr>
              <a:tr h="550166">
                <a:tc>
                  <a:txBody>
                    <a:bodyPr/>
                    <a:lstStyle/>
                    <a:p>
                      <a:r>
                        <a:rPr lang="en-US" sz="2000" b="1" dirty="0">
                          <a:effectLst/>
                        </a:rPr>
                        <a:t>Political Science Module</a:t>
                      </a:r>
                    </a:p>
                  </a:txBody>
                  <a:tcPr marL="0" marR="0" marT="0" marB="0">
                    <a:solidFill>
                      <a:srgbClr val="00B050"/>
                    </a:solidFill>
                  </a:tcPr>
                </a:tc>
                <a:tc>
                  <a:txBody>
                    <a:bodyPr/>
                    <a:lstStyle/>
                    <a:p>
                      <a:pPr algn="ctr"/>
                      <a:r>
                        <a:rPr lang="en-US" sz="1200" b="1" dirty="0">
                          <a:effectLst/>
                        </a:rPr>
                        <a:t>21 credits</a:t>
                      </a:r>
                    </a:p>
                  </a:txBody>
                  <a:tcPr marL="0" marR="0" marT="0" marB="0"/>
                </a:tc>
                <a:tc>
                  <a:txBody>
                    <a:bodyPr/>
                    <a:lstStyle/>
                    <a:p>
                      <a:pPr algn="ctr"/>
                      <a:r>
                        <a:rPr lang="en-US" sz="1400" b="1" dirty="0">
                          <a:effectLst/>
                        </a:rPr>
                        <a:t>Belarusian State University</a:t>
                      </a:r>
                    </a:p>
                    <a:p>
                      <a:pPr algn="ctr"/>
                      <a:r>
                        <a:rPr lang="en-US" sz="1400" b="1" dirty="0">
                          <a:effectLst/>
                        </a:rPr>
                        <a:t>Host University</a:t>
                      </a:r>
                    </a:p>
                  </a:txBody>
                  <a:tcPr marL="0" marR="0" marT="0" marB="0">
                    <a:solidFill>
                      <a:srgbClr val="00B050"/>
                    </a:solidFill>
                  </a:tcPr>
                </a:tc>
              </a:tr>
              <a:tr h="884559">
                <a:tc>
                  <a:txBody>
                    <a:bodyPr/>
                    <a:lstStyle/>
                    <a:p>
                      <a:endParaRPr lang="en-US" sz="1200" b="1" dirty="0" smtClean="0">
                        <a:effectLst/>
                      </a:endParaRPr>
                    </a:p>
                    <a:p>
                      <a:r>
                        <a:rPr lang="en-US" sz="2000" b="1" dirty="0" smtClean="0">
                          <a:effectLst/>
                        </a:rPr>
                        <a:t>Interdisciplinary </a:t>
                      </a:r>
                      <a:r>
                        <a:rPr lang="en-US" sz="2000" b="1" dirty="0">
                          <a:effectLst/>
                        </a:rPr>
                        <a:t>Module</a:t>
                      </a:r>
                    </a:p>
                  </a:txBody>
                  <a:tcPr marL="0" marR="0" marT="0" marB="0">
                    <a:solidFill>
                      <a:srgbClr val="FFFF00"/>
                    </a:solidFill>
                  </a:tcPr>
                </a:tc>
                <a:tc>
                  <a:txBody>
                    <a:bodyPr/>
                    <a:lstStyle/>
                    <a:p>
                      <a:pPr algn="ctr"/>
                      <a:r>
                        <a:rPr lang="en-US" sz="1200" b="1" dirty="0">
                          <a:effectLst/>
                        </a:rPr>
                        <a:t>21 credits</a:t>
                      </a:r>
                    </a:p>
                  </a:txBody>
                  <a:tcPr marL="0" marR="0" marT="0" marB="0"/>
                </a:tc>
                <a:tc>
                  <a:txBody>
                    <a:bodyPr/>
                    <a:lstStyle/>
                    <a:p>
                      <a:pPr algn="ctr"/>
                      <a:r>
                        <a:rPr lang="en-US" sz="1400" b="1" dirty="0">
                          <a:effectLst/>
                        </a:rPr>
                        <a:t>University of European Political and Economic</a:t>
                      </a:r>
                    </a:p>
                    <a:p>
                      <a:pPr algn="ctr"/>
                      <a:r>
                        <a:rPr lang="en-US" sz="1400" b="1" dirty="0">
                          <a:effectLst/>
                        </a:rPr>
                        <a:t>Studies (USPEE)</a:t>
                      </a:r>
                    </a:p>
                    <a:p>
                      <a:pPr algn="ctr"/>
                      <a:r>
                        <a:rPr lang="en-US" sz="1400" b="1" dirty="0">
                          <a:effectLst/>
                        </a:rPr>
                        <a:t>Host University</a:t>
                      </a:r>
                    </a:p>
                  </a:txBody>
                  <a:tcPr marL="0" marR="0" marT="0" marB="0">
                    <a:solidFill>
                      <a:srgbClr val="FFFF00"/>
                    </a:solidFill>
                  </a:tcPr>
                </a:tc>
              </a:tr>
              <a:tr h="382727">
                <a:tc gridSpan="3">
                  <a:txBody>
                    <a:bodyPr/>
                    <a:lstStyle/>
                    <a:p>
                      <a:pPr algn="ctr"/>
                      <a:r>
                        <a:rPr lang="en-US" sz="1200" b="1" dirty="0">
                          <a:effectLst/>
                        </a:rPr>
                        <a:t>Term 4</a:t>
                      </a:r>
                    </a:p>
                    <a:p>
                      <a:pPr algn="ctr"/>
                      <a:r>
                        <a:rPr lang="en-US" sz="1200" b="1" dirty="0">
                          <a:effectLst/>
                        </a:rPr>
                        <a:t>February-May 2013</a:t>
                      </a:r>
                    </a:p>
                  </a:txBody>
                  <a:tcPr marL="0" marR="0" marT="0" marB="0">
                    <a:solidFill>
                      <a:srgbClr val="FFC000"/>
                    </a:solidFill>
                  </a:tcPr>
                </a:tc>
                <a:tc hMerge="1">
                  <a:txBody>
                    <a:bodyPr/>
                    <a:lstStyle/>
                    <a:p>
                      <a:endParaRPr lang="en-US"/>
                    </a:p>
                  </a:txBody>
                  <a:tcPr/>
                </a:tc>
                <a:tc hMerge="1">
                  <a:txBody>
                    <a:bodyPr/>
                    <a:lstStyle/>
                    <a:p>
                      <a:endParaRPr lang="en-US"/>
                    </a:p>
                  </a:txBody>
                  <a:tcPr/>
                </a:tc>
              </a:tr>
              <a:tr h="191362">
                <a:tc gridSpan="2">
                  <a:txBody>
                    <a:bodyPr/>
                    <a:lstStyle/>
                    <a:p>
                      <a:r>
                        <a:rPr lang="en-US" sz="1200" b="1" dirty="0">
                          <a:effectLst/>
                        </a:rPr>
                        <a:t>Practical Application</a:t>
                      </a:r>
                    </a:p>
                  </a:txBody>
                  <a:tcPr marL="0" marR="0" marT="0" marB="0"/>
                </a:tc>
                <a:tc hMerge="1">
                  <a:txBody>
                    <a:bodyPr/>
                    <a:lstStyle/>
                    <a:p>
                      <a:endParaRPr lang="en-US"/>
                    </a:p>
                  </a:txBody>
                  <a:tcPr/>
                </a:tc>
                <a:tc rowSpan="4">
                  <a:txBody>
                    <a:bodyPr/>
                    <a:lstStyle/>
                    <a:p>
                      <a:pPr algn="ctr"/>
                      <a:r>
                        <a:rPr lang="en-US" sz="1200" b="1" dirty="0">
                          <a:effectLst/>
                        </a:rPr>
                        <a:t> </a:t>
                      </a:r>
                    </a:p>
                    <a:p>
                      <a:pPr algn="ctr"/>
                      <a:r>
                        <a:rPr lang="en-US" sz="1200" b="1" dirty="0">
                          <a:effectLst/>
                        </a:rPr>
                        <a:t> </a:t>
                      </a:r>
                    </a:p>
                    <a:p>
                      <a:pPr algn="ctr"/>
                      <a:r>
                        <a:rPr lang="en-US" sz="1200" b="1" dirty="0">
                          <a:effectLst/>
                        </a:rPr>
                        <a:t>Choice Based</a:t>
                      </a:r>
                    </a:p>
                  </a:txBody>
                  <a:tcPr marL="0" marR="0" marT="0" marB="0"/>
                </a:tc>
              </a:tr>
              <a:tr h="191362">
                <a:tc>
                  <a:txBody>
                    <a:bodyPr/>
                    <a:lstStyle/>
                    <a:p>
                      <a:r>
                        <a:rPr lang="en-US" sz="1200" b="1">
                          <a:effectLst/>
                        </a:rPr>
                        <a:t>Master Thesis</a:t>
                      </a:r>
                    </a:p>
                  </a:txBody>
                  <a:tcPr marL="0" marR="0" marT="0" marB="0"/>
                </a:tc>
                <a:tc>
                  <a:txBody>
                    <a:bodyPr/>
                    <a:lstStyle/>
                    <a:p>
                      <a:pPr algn="ctr"/>
                      <a:r>
                        <a:rPr lang="en-US" sz="1200" b="1" dirty="0">
                          <a:effectLst/>
                        </a:rPr>
                        <a:t>24 credits</a:t>
                      </a:r>
                    </a:p>
                  </a:txBody>
                  <a:tcPr marL="0" marR="0" marT="0" marB="0"/>
                </a:tc>
                <a:tc vMerge="1">
                  <a:txBody>
                    <a:bodyPr/>
                    <a:lstStyle/>
                    <a:p>
                      <a:endParaRPr lang="en-US"/>
                    </a:p>
                  </a:txBody>
                  <a:tcPr/>
                </a:tc>
              </a:tr>
              <a:tr h="191362">
                <a:tc>
                  <a:txBody>
                    <a:bodyPr/>
                    <a:lstStyle/>
                    <a:p>
                      <a:r>
                        <a:rPr lang="en-US" sz="1200" b="1">
                          <a:effectLst/>
                        </a:rPr>
                        <a:t>Internship</a:t>
                      </a:r>
                    </a:p>
                  </a:txBody>
                  <a:tcPr marL="0" marR="0" marT="0" marB="0"/>
                </a:tc>
                <a:tc>
                  <a:txBody>
                    <a:bodyPr/>
                    <a:lstStyle/>
                    <a:p>
                      <a:pPr algn="ctr"/>
                      <a:r>
                        <a:rPr lang="en-US" sz="1200" b="1" dirty="0">
                          <a:effectLst/>
                        </a:rPr>
                        <a:t>6 credits</a:t>
                      </a:r>
                    </a:p>
                  </a:txBody>
                  <a:tcPr marL="0" marR="0" marT="0" marB="0"/>
                </a:tc>
                <a:tc vMerge="1">
                  <a:txBody>
                    <a:bodyPr/>
                    <a:lstStyle/>
                    <a:p>
                      <a:endParaRPr lang="en-US"/>
                    </a:p>
                  </a:txBody>
                  <a:tcPr/>
                </a:tc>
              </a:tr>
              <a:tr h="366780">
                <a:tc>
                  <a:txBody>
                    <a:bodyPr/>
                    <a:lstStyle/>
                    <a:p>
                      <a:r>
                        <a:rPr lang="en-US" sz="1200" b="1" dirty="0">
                          <a:effectLst/>
                        </a:rPr>
                        <a:t>Scientific Research</a:t>
                      </a:r>
                    </a:p>
                  </a:txBody>
                  <a:tcPr marL="0" marR="0" marT="0" marB="0"/>
                </a:tc>
                <a:tc>
                  <a:txBody>
                    <a:bodyPr/>
                    <a:lstStyle/>
                    <a:p>
                      <a:pPr algn="ctr"/>
                      <a:r>
                        <a:rPr lang="en-US" sz="1200" b="1" dirty="0">
                          <a:effectLst/>
                        </a:rPr>
                        <a:t>18 credits</a:t>
                      </a:r>
                    </a:p>
                  </a:txBody>
                  <a:tcPr marL="0" marR="0" marT="0" marB="0"/>
                </a:tc>
                <a:tc vMerge="1">
                  <a:txBody>
                    <a:bodyPr/>
                    <a:lstStyle/>
                    <a:p>
                      <a:endParaRPr lang="en-US"/>
                    </a:p>
                  </a:txBody>
                  <a:tcPr/>
                </a:tc>
              </a:tr>
            </a:tbl>
          </a:graphicData>
        </a:graphic>
      </p:graphicFrame>
      <p:sp>
        <p:nvSpPr>
          <p:cNvPr id="9" name="Rectangle 4"/>
          <p:cNvSpPr>
            <a:spLocks noChangeArrowheads="1"/>
          </p:cNvSpPr>
          <p:nvPr/>
        </p:nvSpPr>
        <p:spPr bwMode="auto">
          <a:xfrm>
            <a:off x="3286125" y="11049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5139659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0"/>
            <a:ext cx="7772400" cy="4495799"/>
          </a:xfrm>
        </p:spPr>
        <p:txBody>
          <a:bodyPr/>
          <a:lstStyle/>
          <a:p>
            <a:r>
              <a:rPr lang="en-US" sz="1600" dirty="0"/>
              <a:t>	</a:t>
            </a:r>
            <a:r>
              <a:rPr lang="en-US" sz="1600" dirty="0" smtClean="0"/>
              <a:t>                                        </a:t>
            </a:r>
            <a:br>
              <a:rPr lang="en-US" sz="1600" dirty="0" smtClean="0"/>
            </a:br>
            <a:r>
              <a:rPr lang="en-US" sz="1600" dirty="0"/>
              <a:t> </a:t>
            </a:r>
            <a:r>
              <a:rPr lang="en-US" sz="1600" dirty="0" smtClean="0"/>
              <a:t>                                                                </a:t>
            </a:r>
            <a:r>
              <a:rPr lang="en-US" sz="1600" dirty="0"/>
              <a:t>MA in </a:t>
            </a:r>
            <a:r>
              <a:rPr lang="en-US" sz="1600" b="1" dirty="0">
                <a:solidFill>
                  <a:schemeClr val="bg2">
                    <a:lumMod val="50000"/>
                  </a:schemeClr>
                </a:solidFill>
              </a:rPr>
              <a:t>Human Rights and Democratization </a:t>
            </a:r>
            <a:r>
              <a:rPr lang="en-US" sz="4800" dirty="0"/>
              <a:t>		</a:t>
            </a:r>
            <a:br>
              <a:rPr lang="en-US" sz="4800" dirty="0"/>
            </a:br>
            <a:r>
              <a:rPr lang="en-US" sz="4800" b="1" dirty="0">
                <a:latin typeface="+mj-lt"/>
              </a:rPr>
              <a:t>Curriculum for Interdisciplinary </a:t>
            </a:r>
            <a:r>
              <a:rPr lang="en-US" sz="4800" b="1" dirty="0" smtClean="0">
                <a:latin typeface="+mj-lt"/>
              </a:rPr>
              <a:t>MA in </a:t>
            </a:r>
            <a:r>
              <a:rPr lang="en-US" sz="4800" b="1" dirty="0">
                <a:latin typeface="+mj-lt"/>
              </a:rPr>
              <a:t>Human Rights and Democratization </a:t>
            </a:r>
            <a:r>
              <a:rPr lang="en-US" sz="4800" b="1" dirty="0" smtClean="0">
                <a:latin typeface="+mj-lt"/>
              </a:rPr>
              <a:t/>
            </a:r>
            <a:br>
              <a:rPr lang="en-US" sz="4800" b="1" dirty="0" smtClean="0">
                <a:latin typeface="+mj-lt"/>
              </a:rPr>
            </a:br>
            <a:r>
              <a:rPr lang="en-US" sz="4800" b="1" dirty="0" smtClean="0">
                <a:latin typeface="+mj-lt"/>
              </a:rPr>
              <a:t>2011 </a:t>
            </a:r>
            <a:r>
              <a:rPr lang="en-US" sz="4800" b="1" dirty="0">
                <a:latin typeface="+mj-lt"/>
              </a:rPr>
              <a:t>– 2013</a:t>
            </a:r>
          </a:p>
        </p:txBody>
      </p:sp>
      <p:sp>
        <p:nvSpPr>
          <p:cNvPr id="3" name="Subtitle 2"/>
          <p:cNvSpPr>
            <a:spLocks noGrp="1"/>
          </p:cNvSpPr>
          <p:nvPr>
            <p:ph type="subTitle" idx="1"/>
          </p:nvPr>
        </p:nvSpPr>
        <p:spPr/>
        <p:txBody>
          <a:bodyPr>
            <a:normAutofit/>
          </a:bodyPr>
          <a:lstStyle/>
          <a:p>
            <a:r>
              <a:rPr lang="en-US" sz="4400" b="1" dirty="0">
                <a:solidFill>
                  <a:schemeClr val="accent3"/>
                </a:solidFill>
              </a:rPr>
              <a:t>Semester Courses</a:t>
            </a:r>
          </a:p>
        </p:txBody>
      </p:sp>
      <p:pic>
        <p:nvPicPr>
          <p:cNvPr id="4" name="Picture 4" descr="http://www.regionalmaster.net/images/stories/RMP_logotype.png"/>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457200" y="381000"/>
            <a:ext cx="3048000" cy="952500"/>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8069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lstStyle/>
          <a:p>
            <a:r>
              <a:rPr lang="en-US" sz="3200" b="1" dirty="0">
                <a:effectLst/>
              </a:rPr>
              <a:t>LIST OF </a:t>
            </a:r>
            <a:r>
              <a:rPr lang="en-US" sz="3200" b="1" dirty="0" smtClean="0">
                <a:effectLst/>
              </a:rPr>
              <a:t>COURSES</a:t>
            </a:r>
            <a:r>
              <a:rPr lang="en-US" sz="3200" dirty="0">
                <a:effectLst/>
              </a:rPr>
              <a:t> </a:t>
            </a:r>
            <a:r>
              <a:rPr lang="en-US" sz="3200" b="1" dirty="0" smtClean="0">
                <a:effectLst/>
              </a:rPr>
              <a:t>2011-2013</a:t>
            </a:r>
            <a:endParaRPr lang="en-US" sz="32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056532971"/>
              </p:ext>
            </p:extLst>
          </p:nvPr>
        </p:nvGraphicFramePr>
        <p:xfrm>
          <a:off x="152400" y="533400"/>
          <a:ext cx="8991600" cy="6215847"/>
        </p:xfrm>
        <a:graphic>
          <a:graphicData uri="http://schemas.openxmlformats.org/drawingml/2006/table">
            <a:tbl>
              <a:tblPr>
                <a:tableStyleId>{69C7853C-536D-4A76-A0AE-DD22124D55A5}</a:tableStyleId>
              </a:tblPr>
              <a:tblGrid>
                <a:gridCol w="5798321"/>
                <a:gridCol w="2184875"/>
                <a:gridCol w="1008404"/>
              </a:tblGrid>
              <a:tr h="564155">
                <a:tc gridSpan="2">
                  <a:txBody>
                    <a:bodyPr/>
                    <a:lstStyle/>
                    <a:p>
                      <a:pPr algn="ctr"/>
                      <a:r>
                        <a:rPr lang="en-US" sz="2000" dirty="0">
                          <a:effectLst/>
                        </a:rPr>
                        <a:t>Term 1</a:t>
                      </a:r>
                    </a:p>
                    <a:p>
                      <a:pPr algn="ctr"/>
                      <a:r>
                        <a:rPr lang="en-US" sz="1100" dirty="0">
                          <a:effectLst/>
                        </a:rPr>
                        <a:t> </a:t>
                      </a:r>
                    </a:p>
                  </a:txBody>
                  <a:tcPr marL="29211" marR="29211" marT="29211" marB="29211" anchor="ctr"/>
                </a:tc>
                <a:tc hMerge="1">
                  <a:txBody>
                    <a:bodyPr/>
                    <a:lstStyle/>
                    <a:p>
                      <a:endParaRPr lang="en-US"/>
                    </a:p>
                  </a:txBody>
                  <a:tcPr/>
                </a:tc>
                <a:tc rowSpan="12">
                  <a:txBody>
                    <a:bodyPr/>
                    <a:lstStyle/>
                    <a:p>
                      <a:pPr algn="ctr"/>
                      <a:r>
                        <a:rPr lang="en-US" sz="1100" dirty="0">
                          <a:effectLst/>
                        </a:rPr>
                        <a:t> </a:t>
                      </a:r>
                      <a:r>
                        <a:rPr lang="en-US" sz="2800" dirty="0" smtClean="0">
                          <a:effectLst/>
                        </a:rPr>
                        <a:t>Yerevan </a:t>
                      </a:r>
                      <a:r>
                        <a:rPr lang="en-US" sz="2800" dirty="0">
                          <a:effectLst/>
                        </a:rPr>
                        <a:t>State University</a:t>
                      </a:r>
                    </a:p>
                  </a:txBody>
                  <a:tcPr marL="29211" marR="29211" marT="29211" marB="29211" vert="vert" anchor="ctr"/>
                </a:tc>
              </a:tr>
              <a:tr h="418393">
                <a:tc>
                  <a:txBody>
                    <a:bodyPr/>
                    <a:lstStyle/>
                    <a:p>
                      <a:pPr algn="ctr"/>
                      <a:r>
                        <a:rPr lang="en-US" sz="1800" dirty="0">
                          <a:effectLst/>
                        </a:rPr>
                        <a:t>Course</a:t>
                      </a:r>
                    </a:p>
                  </a:txBody>
                  <a:tcPr marL="29211" marR="29211" marT="29211" marB="29211" anchor="ctr"/>
                </a:tc>
                <a:tc>
                  <a:txBody>
                    <a:bodyPr/>
                    <a:lstStyle/>
                    <a:p>
                      <a:pPr algn="ctr"/>
                      <a:r>
                        <a:rPr lang="en-US" sz="1100" dirty="0">
                          <a:effectLst/>
                        </a:rPr>
                        <a:t>Lecturer</a:t>
                      </a:r>
                    </a:p>
                    <a:p>
                      <a:pPr algn="ctr"/>
                      <a:r>
                        <a:rPr lang="en-US" sz="1100" dirty="0">
                          <a:effectLst/>
                        </a:rPr>
                        <a:t> </a:t>
                      </a:r>
                    </a:p>
                  </a:txBody>
                  <a:tcPr marL="29211" marR="29211" marT="29211" marB="29211" anchor="ctr"/>
                </a:tc>
                <a:tc vMerge="1">
                  <a:txBody>
                    <a:bodyPr/>
                    <a:lstStyle/>
                    <a:p>
                      <a:endParaRPr lang="en-US"/>
                    </a:p>
                  </a:txBody>
                  <a:tcPr/>
                </a:tc>
              </a:tr>
              <a:tr h="353610">
                <a:tc>
                  <a:txBody>
                    <a:bodyPr/>
                    <a:lstStyle/>
                    <a:p>
                      <a:pPr algn="ctr"/>
                      <a:r>
                        <a:rPr lang="en-US" sz="1800" dirty="0">
                          <a:effectLst/>
                        </a:rPr>
                        <a:t>Academic writing</a:t>
                      </a:r>
                    </a:p>
                  </a:txBody>
                  <a:tcPr marL="29211" marR="29211" marT="29211" marB="29211" anchor="ctr"/>
                </a:tc>
                <a:tc>
                  <a:txBody>
                    <a:bodyPr/>
                    <a:lstStyle/>
                    <a:p>
                      <a:pPr algn="ctr"/>
                      <a:r>
                        <a:rPr lang="en-US" sz="1100" dirty="0" err="1">
                          <a:effectLst/>
                        </a:rPr>
                        <a:t>Rubina</a:t>
                      </a:r>
                      <a:r>
                        <a:rPr lang="en-US" sz="1100" dirty="0">
                          <a:effectLst/>
                        </a:rPr>
                        <a:t> </a:t>
                      </a:r>
                      <a:r>
                        <a:rPr lang="en-US" sz="1100" dirty="0" err="1">
                          <a:effectLst/>
                        </a:rPr>
                        <a:t>Gasparyan</a:t>
                      </a:r>
                      <a:endParaRPr lang="en-US" sz="1100" dirty="0">
                        <a:effectLst/>
                      </a:endParaRPr>
                    </a:p>
                  </a:txBody>
                  <a:tcPr marL="29211" marR="29211" marT="29211" marB="29211" anchor="ctr"/>
                </a:tc>
                <a:tc vMerge="1">
                  <a:txBody>
                    <a:bodyPr/>
                    <a:lstStyle/>
                    <a:p>
                      <a:endParaRPr lang="en-US"/>
                    </a:p>
                  </a:txBody>
                  <a:tcPr/>
                </a:tc>
              </a:tr>
              <a:tr h="400924">
                <a:tc>
                  <a:txBody>
                    <a:bodyPr/>
                    <a:lstStyle/>
                    <a:p>
                      <a:pPr algn="ctr"/>
                      <a:r>
                        <a:rPr lang="en-US" sz="1800" dirty="0">
                          <a:effectLst/>
                        </a:rPr>
                        <a:t>Theory of Democracy</a:t>
                      </a:r>
                    </a:p>
                  </a:txBody>
                  <a:tcPr marL="29211" marR="29211" marT="29211" marB="29211" anchor="ctr"/>
                </a:tc>
                <a:tc>
                  <a:txBody>
                    <a:bodyPr/>
                    <a:lstStyle/>
                    <a:p>
                      <a:pPr algn="ctr"/>
                      <a:r>
                        <a:rPr lang="en-US" sz="1100" dirty="0">
                          <a:effectLst/>
                        </a:rPr>
                        <a:t>Dr. Alexander </a:t>
                      </a:r>
                      <a:r>
                        <a:rPr lang="en-US" sz="1100" dirty="0" err="1">
                          <a:effectLst/>
                        </a:rPr>
                        <a:t>Markarov</a:t>
                      </a:r>
                      <a:endParaRPr lang="en-US" sz="1100" dirty="0">
                        <a:effectLst/>
                      </a:endParaRPr>
                    </a:p>
                  </a:txBody>
                  <a:tcPr marL="29211" marR="29211" marT="29211" marB="29211" anchor="ctr"/>
                </a:tc>
                <a:tc vMerge="1">
                  <a:txBody>
                    <a:bodyPr/>
                    <a:lstStyle/>
                    <a:p>
                      <a:endParaRPr lang="en-US"/>
                    </a:p>
                  </a:txBody>
                  <a:tcPr/>
                </a:tc>
              </a:tr>
              <a:tr h="418393">
                <a:tc>
                  <a:txBody>
                    <a:bodyPr/>
                    <a:lstStyle/>
                    <a:p>
                      <a:pPr algn="ctr"/>
                      <a:r>
                        <a:rPr lang="en-US" sz="1800">
                          <a:effectLst/>
                        </a:rPr>
                        <a:t>Theoretical Bases of Human Rights</a:t>
                      </a:r>
                    </a:p>
                  </a:txBody>
                  <a:tcPr marL="29211" marR="29211" marT="29211" marB="29211" anchor="ctr"/>
                </a:tc>
                <a:tc>
                  <a:txBody>
                    <a:bodyPr/>
                    <a:lstStyle/>
                    <a:p>
                      <a:pPr algn="ctr"/>
                      <a:r>
                        <a:rPr lang="en-US" sz="1100" dirty="0" err="1">
                          <a:effectLst/>
                        </a:rPr>
                        <a:t>Vahan</a:t>
                      </a:r>
                      <a:r>
                        <a:rPr lang="en-US" sz="1100" dirty="0">
                          <a:effectLst/>
                        </a:rPr>
                        <a:t> </a:t>
                      </a:r>
                      <a:r>
                        <a:rPr lang="en-US" sz="1100" dirty="0" err="1">
                          <a:effectLst/>
                        </a:rPr>
                        <a:t>Bournazian</a:t>
                      </a:r>
                      <a:r>
                        <a:rPr lang="en-US" sz="1100" dirty="0">
                          <a:effectLst/>
                        </a:rPr>
                        <a:t>, JD.</a:t>
                      </a:r>
                    </a:p>
                    <a:p>
                      <a:pPr algn="ctr"/>
                      <a:r>
                        <a:rPr lang="en-US" sz="1100" dirty="0">
                          <a:effectLst/>
                        </a:rPr>
                        <a:t> </a:t>
                      </a:r>
                    </a:p>
                  </a:txBody>
                  <a:tcPr marL="29211" marR="29211" marT="29211" marB="29211" anchor="ctr"/>
                </a:tc>
                <a:tc vMerge="1">
                  <a:txBody>
                    <a:bodyPr/>
                    <a:lstStyle/>
                    <a:p>
                      <a:endParaRPr lang="en-US"/>
                    </a:p>
                  </a:txBody>
                  <a:tcPr/>
                </a:tc>
              </a:tr>
              <a:tr h="571732">
                <a:tc>
                  <a:txBody>
                    <a:bodyPr/>
                    <a:lstStyle/>
                    <a:p>
                      <a:pPr algn="ctr"/>
                      <a:r>
                        <a:rPr lang="en-US" sz="1800" dirty="0">
                          <a:effectLst/>
                        </a:rPr>
                        <a:t>The United Nations Human Rights System</a:t>
                      </a:r>
                    </a:p>
                  </a:txBody>
                  <a:tcPr marL="29211" marR="29211" marT="29211" marB="29211" anchor="ctr"/>
                </a:tc>
                <a:tc>
                  <a:txBody>
                    <a:bodyPr/>
                    <a:lstStyle/>
                    <a:p>
                      <a:pPr algn="ctr"/>
                      <a:r>
                        <a:rPr lang="en-US" sz="1100" dirty="0">
                          <a:effectLst/>
                        </a:rPr>
                        <a:t>Dr. </a:t>
                      </a:r>
                      <a:r>
                        <a:rPr lang="en-US" sz="1100" dirty="0" err="1">
                          <a:effectLst/>
                        </a:rPr>
                        <a:t>Armen</a:t>
                      </a:r>
                      <a:r>
                        <a:rPr lang="en-US" sz="1100" dirty="0">
                          <a:effectLst/>
                        </a:rPr>
                        <a:t> </a:t>
                      </a:r>
                      <a:r>
                        <a:rPr lang="en-US" sz="1100" dirty="0" err="1">
                          <a:effectLst/>
                        </a:rPr>
                        <a:t>Baibourtian</a:t>
                      </a:r>
                      <a:r>
                        <a:rPr lang="en-US" sz="1100" dirty="0">
                          <a:effectLst/>
                        </a:rPr>
                        <a:t>/</a:t>
                      </a:r>
                    </a:p>
                    <a:p>
                      <a:pPr algn="ctr"/>
                      <a:r>
                        <a:rPr lang="en-US" sz="1100" dirty="0" err="1">
                          <a:effectLst/>
                        </a:rPr>
                        <a:t>Talin</a:t>
                      </a:r>
                      <a:r>
                        <a:rPr lang="en-US" sz="1100" dirty="0">
                          <a:effectLst/>
                        </a:rPr>
                        <a:t> </a:t>
                      </a:r>
                      <a:r>
                        <a:rPr lang="en-US" sz="1100" dirty="0" err="1">
                          <a:effectLst/>
                        </a:rPr>
                        <a:t>Hitik</a:t>
                      </a:r>
                      <a:endParaRPr lang="en-US" sz="1100" dirty="0">
                        <a:effectLst/>
                      </a:endParaRPr>
                    </a:p>
                  </a:txBody>
                  <a:tcPr marL="29211" marR="29211" marT="29211" marB="29211" anchor="ctr"/>
                </a:tc>
                <a:tc vMerge="1">
                  <a:txBody>
                    <a:bodyPr/>
                    <a:lstStyle/>
                    <a:p>
                      <a:endParaRPr lang="en-US"/>
                    </a:p>
                  </a:txBody>
                  <a:tcPr/>
                </a:tc>
              </a:tr>
              <a:tr h="353610">
                <a:tc>
                  <a:txBody>
                    <a:bodyPr/>
                    <a:lstStyle/>
                    <a:p>
                      <a:pPr algn="ctr"/>
                      <a:r>
                        <a:rPr lang="en-US" sz="1800" dirty="0">
                          <a:effectLst/>
                        </a:rPr>
                        <a:t>Mass media and democracy</a:t>
                      </a:r>
                    </a:p>
                  </a:txBody>
                  <a:tcPr marL="29211" marR="29211" marT="29211" marB="29211" anchor="ctr"/>
                </a:tc>
                <a:tc>
                  <a:txBody>
                    <a:bodyPr/>
                    <a:lstStyle/>
                    <a:p>
                      <a:pPr algn="ctr"/>
                      <a:r>
                        <a:rPr lang="en-US" sz="1100" dirty="0">
                          <a:effectLst/>
                        </a:rPr>
                        <a:t>Aram </a:t>
                      </a:r>
                      <a:r>
                        <a:rPr lang="en-US" sz="1100" dirty="0" err="1">
                          <a:effectLst/>
                        </a:rPr>
                        <a:t>Abrahamyan</a:t>
                      </a:r>
                      <a:endParaRPr lang="en-US" sz="1100" dirty="0">
                        <a:effectLst/>
                      </a:endParaRPr>
                    </a:p>
                  </a:txBody>
                  <a:tcPr marL="29211" marR="29211" marT="29211" marB="29211" anchor="ctr"/>
                </a:tc>
                <a:tc vMerge="1">
                  <a:txBody>
                    <a:bodyPr/>
                    <a:lstStyle/>
                    <a:p>
                      <a:endParaRPr lang="en-US"/>
                    </a:p>
                  </a:txBody>
                  <a:tcPr/>
                </a:tc>
              </a:tr>
              <a:tr h="400924">
                <a:tc>
                  <a:txBody>
                    <a:bodyPr/>
                    <a:lstStyle/>
                    <a:p>
                      <a:pPr algn="ctr"/>
                      <a:r>
                        <a:rPr lang="en-US" sz="1800" dirty="0">
                          <a:effectLst/>
                        </a:rPr>
                        <a:t>European Judicial Protection of Human Rights</a:t>
                      </a:r>
                    </a:p>
                  </a:txBody>
                  <a:tcPr marL="29211" marR="29211" marT="29211" marB="29211" anchor="ctr"/>
                </a:tc>
                <a:tc>
                  <a:txBody>
                    <a:bodyPr/>
                    <a:lstStyle/>
                    <a:p>
                      <a:pPr algn="ctr"/>
                      <a:r>
                        <a:rPr lang="en-US" sz="1100" dirty="0" err="1">
                          <a:effectLst/>
                        </a:rPr>
                        <a:t>Siranush</a:t>
                      </a:r>
                      <a:r>
                        <a:rPr lang="en-US" sz="1100" dirty="0">
                          <a:effectLst/>
                        </a:rPr>
                        <a:t> </a:t>
                      </a:r>
                      <a:r>
                        <a:rPr lang="en-US" sz="1100" dirty="0" err="1">
                          <a:effectLst/>
                        </a:rPr>
                        <a:t>Sahakyan</a:t>
                      </a:r>
                      <a:endParaRPr lang="en-US" sz="1100" dirty="0">
                        <a:effectLst/>
                      </a:endParaRPr>
                    </a:p>
                  </a:txBody>
                  <a:tcPr marL="29211" marR="29211" marT="29211" marB="29211" anchor="ctr"/>
                </a:tc>
                <a:tc vMerge="1">
                  <a:txBody>
                    <a:bodyPr/>
                    <a:lstStyle/>
                    <a:p>
                      <a:endParaRPr lang="en-US"/>
                    </a:p>
                  </a:txBody>
                  <a:tcPr/>
                </a:tc>
              </a:tr>
              <a:tr h="400924">
                <a:tc>
                  <a:txBody>
                    <a:bodyPr/>
                    <a:lstStyle/>
                    <a:p>
                      <a:pPr algn="ctr"/>
                      <a:r>
                        <a:rPr lang="en-US" sz="1800" dirty="0">
                          <a:effectLst/>
                        </a:rPr>
                        <a:t>Criminal and Legal Protection of Human Rights</a:t>
                      </a:r>
                    </a:p>
                  </a:txBody>
                  <a:tcPr marL="29211" marR="29211" marT="29211" marB="29211" anchor="ctr"/>
                </a:tc>
                <a:tc>
                  <a:txBody>
                    <a:bodyPr/>
                    <a:lstStyle/>
                    <a:p>
                      <a:pPr algn="ctr"/>
                      <a:r>
                        <a:rPr lang="en-US" sz="1100" dirty="0" err="1">
                          <a:effectLst/>
                        </a:rPr>
                        <a:t>Dr</a:t>
                      </a:r>
                      <a:r>
                        <a:rPr lang="en-US" sz="1100" dirty="0">
                          <a:effectLst/>
                        </a:rPr>
                        <a:t> Anna </a:t>
                      </a:r>
                      <a:r>
                        <a:rPr lang="en-US" sz="1100" dirty="0" err="1">
                          <a:effectLst/>
                        </a:rPr>
                        <a:t>Margaryan</a:t>
                      </a:r>
                      <a:endParaRPr lang="en-US" sz="1100" dirty="0">
                        <a:effectLst/>
                      </a:endParaRPr>
                    </a:p>
                  </a:txBody>
                  <a:tcPr marL="29211" marR="29211" marT="29211" marB="29211" anchor="ctr"/>
                </a:tc>
                <a:tc vMerge="1">
                  <a:txBody>
                    <a:bodyPr/>
                    <a:lstStyle/>
                    <a:p>
                      <a:endParaRPr lang="en-US"/>
                    </a:p>
                  </a:txBody>
                  <a:tcPr/>
                </a:tc>
              </a:tr>
              <a:tr h="774700">
                <a:tc>
                  <a:txBody>
                    <a:bodyPr/>
                    <a:lstStyle/>
                    <a:p>
                      <a:pPr algn="ctr"/>
                      <a:r>
                        <a:rPr lang="en-US" sz="1800" dirty="0">
                          <a:effectLst/>
                        </a:rPr>
                        <a:t>National Minorities Rights Protection</a:t>
                      </a:r>
                    </a:p>
                  </a:txBody>
                  <a:tcPr marL="29211" marR="29211" marT="29211" marB="29211" anchor="ctr"/>
                </a:tc>
                <a:tc>
                  <a:txBody>
                    <a:bodyPr/>
                    <a:lstStyle/>
                    <a:p>
                      <a:pPr algn="ctr"/>
                      <a:r>
                        <a:rPr lang="en-US" sz="1100" dirty="0">
                          <a:effectLst/>
                        </a:rPr>
                        <a:t>Dr. </a:t>
                      </a:r>
                      <a:r>
                        <a:rPr lang="en-US" sz="1100" dirty="0" err="1">
                          <a:effectLst/>
                        </a:rPr>
                        <a:t>Vigen</a:t>
                      </a:r>
                      <a:r>
                        <a:rPr lang="en-US" sz="1100" dirty="0">
                          <a:effectLst/>
                        </a:rPr>
                        <a:t> </a:t>
                      </a:r>
                      <a:r>
                        <a:rPr lang="en-US" sz="1100" dirty="0" err="1">
                          <a:effectLst/>
                        </a:rPr>
                        <a:t>Kocharyan</a:t>
                      </a:r>
                      <a:endParaRPr lang="en-US" sz="1100" dirty="0">
                        <a:effectLst/>
                      </a:endParaRPr>
                    </a:p>
                    <a:p>
                      <a:pPr algn="ctr"/>
                      <a:r>
                        <a:rPr lang="en-US" sz="1100" dirty="0">
                          <a:effectLst/>
                        </a:rPr>
                        <a:t> </a:t>
                      </a:r>
                    </a:p>
                    <a:p>
                      <a:pPr algn="ctr"/>
                      <a:r>
                        <a:rPr lang="en-US" sz="1100" dirty="0">
                          <a:effectLst/>
                        </a:rPr>
                        <a:t>Associate Professor</a:t>
                      </a:r>
                    </a:p>
                    <a:p>
                      <a:pPr algn="ctr"/>
                      <a:r>
                        <a:rPr lang="en-US" sz="1100" dirty="0">
                          <a:effectLst/>
                        </a:rPr>
                        <a:t> </a:t>
                      </a:r>
                    </a:p>
                  </a:txBody>
                  <a:tcPr marL="29211" marR="29211" marT="29211" marB="29211" anchor="ctr"/>
                </a:tc>
                <a:tc vMerge="1">
                  <a:txBody>
                    <a:bodyPr/>
                    <a:lstStyle/>
                    <a:p>
                      <a:endParaRPr lang="en-US"/>
                    </a:p>
                  </a:txBody>
                  <a:tcPr/>
                </a:tc>
              </a:tr>
              <a:tr h="645135">
                <a:tc>
                  <a:txBody>
                    <a:bodyPr/>
                    <a:lstStyle/>
                    <a:p>
                      <a:pPr algn="ctr"/>
                      <a:r>
                        <a:rPr lang="en-US" sz="1800" dirty="0">
                          <a:effectLst/>
                        </a:rPr>
                        <a:t>Protection of Human Rights during armed conflicts</a:t>
                      </a:r>
                    </a:p>
                  </a:txBody>
                  <a:tcPr marL="29211" marR="29211" marT="29211" marB="29211" anchor="ctr"/>
                </a:tc>
                <a:tc>
                  <a:txBody>
                    <a:bodyPr/>
                    <a:lstStyle/>
                    <a:p>
                      <a:pPr algn="ctr"/>
                      <a:r>
                        <a:rPr lang="en-US" sz="1100" dirty="0">
                          <a:effectLst/>
                        </a:rPr>
                        <a:t>Dr. Karen </a:t>
                      </a:r>
                      <a:r>
                        <a:rPr lang="en-US" sz="1100" dirty="0" err="1">
                          <a:effectLst/>
                        </a:rPr>
                        <a:t>Gevorgyan</a:t>
                      </a:r>
                      <a:endParaRPr lang="en-US" sz="1100" dirty="0">
                        <a:effectLst/>
                      </a:endParaRPr>
                    </a:p>
                    <a:p>
                      <a:pPr algn="ctr"/>
                      <a:r>
                        <a:rPr lang="en-US" sz="1100" dirty="0">
                          <a:effectLst/>
                        </a:rPr>
                        <a:t>Associate Professor</a:t>
                      </a:r>
                    </a:p>
                  </a:txBody>
                  <a:tcPr marL="29211" marR="29211" marT="29211" marB="29211" anchor="ctr"/>
                </a:tc>
                <a:tc vMerge="1">
                  <a:txBody>
                    <a:bodyPr/>
                    <a:lstStyle/>
                    <a:p>
                      <a:endParaRPr lang="en-US"/>
                    </a:p>
                  </a:txBody>
                  <a:tcPr/>
                </a:tc>
              </a:tr>
              <a:tr h="913347">
                <a:tc>
                  <a:txBody>
                    <a:bodyPr/>
                    <a:lstStyle/>
                    <a:p>
                      <a:pPr algn="ctr"/>
                      <a:r>
                        <a:rPr lang="en-US" sz="1800" dirty="0">
                          <a:effectLst/>
                        </a:rPr>
                        <a:t>EU and Democracy</a:t>
                      </a:r>
                    </a:p>
                  </a:txBody>
                  <a:tcPr marL="29211" marR="29211" marT="29211" marB="29211" anchor="ctr"/>
                </a:tc>
                <a:tc>
                  <a:txBody>
                    <a:bodyPr/>
                    <a:lstStyle/>
                    <a:p>
                      <a:pPr algn="ctr"/>
                      <a:r>
                        <a:rPr lang="en-US" sz="1100" dirty="0">
                          <a:effectLst/>
                        </a:rPr>
                        <a:t>Dr. Gunter </a:t>
                      </a:r>
                      <a:r>
                        <a:rPr lang="en-US" sz="1100" dirty="0" err="1">
                          <a:effectLst/>
                        </a:rPr>
                        <a:t>Walzenbach</a:t>
                      </a:r>
                      <a:endParaRPr lang="en-US" sz="1100" dirty="0">
                        <a:effectLst/>
                      </a:endParaRPr>
                    </a:p>
                    <a:p>
                      <a:pPr algn="ctr"/>
                      <a:r>
                        <a:rPr lang="en-US" sz="1100" dirty="0">
                          <a:effectLst/>
                        </a:rPr>
                        <a:t>University of the West of England, UK</a:t>
                      </a:r>
                    </a:p>
                    <a:p>
                      <a:pPr algn="ctr"/>
                      <a:r>
                        <a:rPr lang="en-US" sz="1100" dirty="0">
                          <a:effectLst/>
                        </a:rPr>
                        <a:t>(visiting lecturer)</a:t>
                      </a:r>
                    </a:p>
                  </a:txBody>
                  <a:tcPr marL="29211" marR="29211" marT="29211" marB="29211" anchor="ctr"/>
                </a:tc>
                <a:tc vMerge="1">
                  <a:txBody>
                    <a:bodyPr/>
                    <a:lstStyle/>
                    <a:p>
                      <a:endParaRPr lang="en-US"/>
                    </a:p>
                  </a:txBody>
                  <a:tcPr/>
                </a:tc>
              </a:tr>
            </a:tbl>
          </a:graphicData>
        </a:graphic>
      </p:graphicFrame>
      <p:sp>
        <p:nvSpPr>
          <p:cNvPr id="5" name="Rectangle 1"/>
          <p:cNvSpPr>
            <a:spLocks noChangeArrowheads="1"/>
          </p:cNvSpPr>
          <p:nvPr/>
        </p:nvSpPr>
        <p:spPr bwMode="auto">
          <a:xfrm>
            <a:off x="1836738" y="15954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2"/>
          <p:cNvSpPr>
            <a:spLocks noChangeArrowheads="1"/>
          </p:cNvSpPr>
          <p:nvPr/>
        </p:nvSpPr>
        <p:spPr bwMode="auto">
          <a:xfrm>
            <a:off x="2047875" y="990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3098634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lstStyle/>
          <a:p>
            <a:r>
              <a:rPr lang="en-US" sz="3200" b="1" dirty="0">
                <a:effectLst/>
              </a:rPr>
              <a:t>LIST OF COURSES</a:t>
            </a:r>
            <a:r>
              <a:rPr lang="en-US" sz="3200" dirty="0">
                <a:effectLst/>
              </a:rPr>
              <a:t> </a:t>
            </a:r>
            <a:r>
              <a:rPr lang="en-US" sz="3200" b="1" dirty="0">
                <a:effectLst/>
              </a:rPr>
              <a:t>2011-2013</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45153561"/>
              </p:ext>
            </p:extLst>
          </p:nvPr>
        </p:nvGraphicFramePr>
        <p:xfrm>
          <a:off x="76200" y="533402"/>
          <a:ext cx="9067800" cy="6165039"/>
        </p:xfrm>
        <a:graphic>
          <a:graphicData uri="http://schemas.openxmlformats.org/drawingml/2006/table">
            <a:tbl>
              <a:tblPr>
                <a:tableStyleId>{69C7853C-536D-4A76-A0AE-DD22124D55A5}</a:tableStyleId>
              </a:tblPr>
              <a:tblGrid>
                <a:gridCol w="5315607"/>
                <a:gridCol w="2735974"/>
                <a:gridCol w="1016219"/>
              </a:tblGrid>
              <a:tr h="641965">
                <a:tc gridSpan="2">
                  <a:txBody>
                    <a:bodyPr/>
                    <a:lstStyle/>
                    <a:p>
                      <a:pPr algn="ctr"/>
                      <a:r>
                        <a:rPr lang="en-US" sz="1800" dirty="0">
                          <a:effectLst/>
                        </a:rPr>
                        <a:t>Term 2</a:t>
                      </a:r>
                    </a:p>
                    <a:p>
                      <a:pPr algn="ctr"/>
                      <a:r>
                        <a:rPr lang="en-US" sz="1800" dirty="0">
                          <a:effectLst/>
                        </a:rPr>
                        <a:t> </a:t>
                      </a:r>
                    </a:p>
                  </a:txBody>
                  <a:tcPr marL="27597" marR="27597" marT="27597" marB="27597" anchor="ctr"/>
                </a:tc>
                <a:tc hMerge="1">
                  <a:txBody>
                    <a:bodyPr/>
                    <a:lstStyle/>
                    <a:p>
                      <a:endParaRPr lang="en-US"/>
                    </a:p>
                  </a:txBody>
                  <a:tcPr/>
                </a:tc>
                <a:tc>
                  <a:txBody>
                    <a:bodyPr/>
                    <a:lstStyle/>
                    <a:p>
                      <a:endParaRPr lang="en-US" sz="1800"/>
                    </a:p>
                  </a:txBody>
                  <a:tcPr marL="52987" marR="52987" marT="26493" marB="26493"/>
                </a:tc>
              </a:tr>
              <a:tr h="641965">
                <a:tc>
                  <a:txBody>
                    <a:bodyPr/>
                    <a:lstStyle/>
                    <a:p>
                      <a:pPr algn="ctr"/>
                      <a:r>
                        <a:rPr lang="en-US" sz="1800" dirty="0">
                          <a:effectLst/>
                        </a:rPr>
                        <a:t>Course</a:t>
                      </a:r>
                    </a:p>
                  </a:txBody>
                  <a:tcPr marL="27597" marR="27597" marT="27597" marB="27597" anchor="ctr"/>
                </a:tc>
                <a:tc>
                  <a:txBody>
                    <a:bodyPr/>
                    <a:lstStyle/>
                    <a:p>
                      <a:pPr algn="ctr"/>
                      <a:r>
                        <a:rPr lang="en-US" sz="1800" dirty="0">
                          <a:effectLst/>
                        </a:rPr>
                        <a:t>Lecturer</a:t>
                      </a:r>
                    </a:p>
                    <a:p>
                      <a:pPr algn="ctr"/>
                      <a:r>
                        <a:rPr lang="en-US" sz="1800" dirty="0">
                          <a:effectLst/>
                        </a:rPr>
                        <a:t> </a:t>
                      </a:r>
                    </a:p>
                  </a:txBody>
                  <a:tcPr marL="27597" marR="27597" marT="27597" marB="27597" anchor="ctr"/>
                </a:tc>
                <a:tc rowSpan="8">
                  <a:txBody>
                    <a:bodyPr/>
                    <a:lstStyle/>
                    <a:p>
                      <a:pPr algn="ctr"/>
                      <a:r>
                        <a:rPr lang="en-US" sz="2800" dirty="0" smtClean="0">
                          <a:effectLst/>
                        </a:rPr>
                        <a:t>Yerevan State University</a:t>
                      </a:r>
                      <a:endParaRPr lang="en-US" sz="2800" dirty="0">
                        <a:effectLst/>
                      </a:endParaRPr>
                    </a:p>
                  </a:txBody>
                  <a:tcPr marL="27597" marR="27597" marT="27597" marB="27597" vert="vert" anchor="ctr"/>
                </a:tc>
              </a:tr>
              <a:tr h="350322">
                <a:tc>
                  <a:txBody>
                    <a:bodyPr/>
                    <a:lstStyle/>
                    <a:p>
                      <a:pPr algn="ctr"/>
                      <a:r>
                        <a:rPr lang="en-US" sz="1800">
                          <a:effectLst/>
                        </a:rPr>
                        <a:t>Transitology</a:t>
                      </a:r>
                    </a:p>
                  </a:txBody>
                  <a:tcPr marL="27597" marR="27597" marT="27597" marB="27597" anchor="ctr"/>
                </a:tc>
                <a:tc>
                  <a:txBody>
                    <a:bodyPr/>
                    <a:lstStyle/>
                    <a:p>
                      <a:pPr algn="ctr"/>
                      <a:r>
                        <a:rPr lang="en-US" sz="1800" dirty="0">
                          <a:effectLst/>
                        </a:rPr>
                        <a:t>Dr. Alexander </a:t>
                      </a:r>
                      <a:r>
                        <a:rPr lang="en-US" sz="1800" dirty="0" err="1">
                          <a:effectLst/>
                        </a:rPr>
                        <a:t>Markarov</a:t>
                      </a:r>
                      <a:endParaRPr lang="en-US" sz="1800" dirty="0">
                        <a:effectLst/>
                      </a:endParaRPr>
                    </a:p>
                  </a:txBody>
                  <a:tcPr marL="27597" marR="27597" marT="27597" marB="27597" anchor="ctr"/>
                </a:tc>
                <a:tc vMerge="1">
                  <a:txBody>
                    <a:bodyPr/>
                    <a:lstStyle/>
                    <a:p>
                      <a:endParaRPr lang="en-US"/>
                    </a:p>
                  </a:txBody>
                  <a:tcPr/>
                </a:tc>
              </a:tr>
              <a:tr h="933608">
                <a:tc>
                  <a:txBody>
                    <a:bodyPr/>
                    <a:lstStyle/>
                    <a:p>
                      <a:pPr algn="ctr"/>
                      <a:r>
                        <a:rPr lang="en-US" sz="1800" dirty="0">
                          <a:effectLst/>
                        </a:rPr>
                        <a:t>Electoral Rights</a:t>
                      </a:r>
                    </a:p>
                  </a:txBody>
                  <a:tcPr marL="27597" marR="27597" marT="27597" marB="27597" anchor="ctr"/>
                </a:tc>
                <a:tc>
                  <a:txBody>
                    <a:bodyPr/>
                    <a:lstStyle/>
                    <a:p>
                      <a:pPr algn="ctr"/>
                      <a:r>
                        <a:rPr lang="en-US" sz="1800" dirty="0" err="1">
                          <a:effectLst/>
                        </a:rPr>
                        <a:t>Kåre</a:t>
                      </a:r>
                      <a:r>
                        <a:rPr lang="en-US" sz="1800" dirty="0">
                          <a:effectLst/>
                        </a:rPr>
                        <a:t> </a:t>
                      </a:r>
                      <a:r>
                        <a:rPr lang="en-US" sz="1800" dirty="0" err="1">
                          <a:effectLst/>
                        </a:rPr>
                        <a:t>Vollan</a:t>
                      </a:r>
                      <a:endParaRPr lang="en-US" sz="1800" dirty="0">
                        <a:effectLst/>
                      </a:endParaRPr>
                    </a:p>
                    <a:p>
                      <a:pPr algn="ctr"/>
                      <a:r>
                        <a:rPr lang="en-US" sz="1800" dirty="0">
                          <a:effectLst/>
                        </a:rPr>
                        <a:t>Quality Ac, Oslo</a:t>
                      </a:r>
                    </a:p>
                    <a:p>
                      <a:pPr algn="ctr"/>
                      <a:r>
                        <a:rPr lang="en-US" sz="1800" dirty="0">
                          <a:effectLst/>
                        </a:rPr>
                        <a:t>(visiting </a:t>
                      </a:r>
                      <a:r>
                        <a:rPr lang="en-US" sz="1800" dirty="0" smtClean="0">
                          <a:effectLst/>
                        </a:rPr>
                        <a:t>lecturer)</a:t>
                      </a:r>
                      <a:endParaRPr lang="en-US" sz="1800" dirty="0">
                        <a:effectLst/>
                      </a:endParaRPr>
                    </a:p>
                  </a:txBody>
                  <a:tcPr marL="27597" marR="27597" marT="27597" marB="27597" anchor="ctr"/>
                </a:tc>
                <a:tc vMerge="1">
                  <a:txBody>
                    <a:bodyPr/>
                    <a:lstStyle/>
                    <a:p>
                      <a:endParaRPr lang="en-US"/>
                    </a:p>
                  </a:txBody>
                  <a:tcPr/>
                </a:tc>
              </a:tr>
              <a:tr h="434501">
                <a:tc>
                  <a:txBody>
                    <a:bodyPr/>
                    <a:lstStyle/>
                    <a:p>
                      <a:pPr algn="ctr"/>
                      <a:r>
                        <a:rPr lang="en-US" sz="1800">
                          <a:effectLst/>
                        </a:rPr>
                        <a:t>Peace, Security and Democratic Governance</a:t>
                      </a:r>
                    </a:p>
                  </a:txBody>
                  <a:tcPr marL="27597" marR="27597" marT="27597" marB="27597" anchor="ctr"/>
                </a:tc>
                <a:tc>
                  <a:txBody>
                    <a:bodyPr/>
                    <a:lstStyle/>
                    <a:p>
                      <a:pPr algn="ctr"/>
                      <a:r>
                        <a:rPr lang="en-US" sz="1800" dirty="0">
                          <a:effectLst/>
                        </a:rPr>
                        <a:t>Dr. </a:t>
                      </a:r>
                      <a:r>
                        <a:rPr lang="en-US" sz="1800" dirty="0" err="1">
                          <a:effectLst/>
                        </a:rPr>
                        <a:t>Armen</a:t>
                      </a:r>
                      <a:r>
                        <a:rPr lang="en-US" sz="1800" dirty="0">
                          <a:effectLst/>
                        </a:rPr>
                        <a:t> </a:t>
                      </a:r>
                      <a:r>
                        <a:rPr lang="en-US" sz="1800" dirty="0" err="1">
                          <a:effectLst/>
                        </a:rPr>
                        <a:t>Baibourtian</a:t>
                      </a:r>
                      <a:endParaRPr lang="en-US" sz="1800" dirty="0">
                        <a:effectLst/>
                      </a:endParaRPr>
                    </a:p>
                  </a:txBody>
                  <a:tcPr marL="27597" marR="27597" marT="27597" marB="27597" anchor="ctr"/>
                </a:tc>
                <a:tc vMerge="1">
                  <a:txBody>
                    <a:bodyPr/>
                    <a:lstStyle/>
                    <a:p>
                      <a:endParaRPr lang="en-US"/>
                    </a:p>
                  </a:txBody>
                  <a:tcPr/>
                </a:tc>
              </a:tr>
              <a:tr h="989841">
                <a:tc>
                  <a:txBody>
                    <a:bodyPr/>
                    <a:lstStyle/>
                    <a:p>
                      <a:pPr algn="ctr"/>
                      <a:r>
                        <a:rPr lang="en-US" sz="1800" dirty="0">
                          <a:effectLst/>
                        </a:rPr>
                        <a:t>Human Rights and Democratization in Eastern Partnership </a:t>
                      </a:r>
                      <a:r>
                        <a:rPr lang="en-US" sz="1800" dirty="0" err="1">
                          <a:effectLst/>
                        </a:rPr>
                        <a:t>Programme</a:t>
                      </a:r>
                      <a:endParaRPr lang="en-US" sz="1800" dirty="0">
                        <a:effectLst/>
                      </a:endParaRPr>
                    </a:p>
                    <a:p>
                      <a:pPr algn="ctr"/>
                      <a:r>
                        <a:rPr lang="en-US" sz="1800" dirty="0">
                          <a:effectLst/>
                        </a:rPr>
                        <a:t> </a:t>
                      </a:r>
                    </a:p>
                  </a:txBody>
                  <a:tcPr marL="27597" marR="27597" marT="27597" marB="27597" anchor="ctr"/>
                </a:tc>
                <a:tc>
                  <a:txBody>
                    <a:bodyPr/>
                    <a:lstStyle/>
                    <a:p>
                      <a:pPr algn="ctr"/>
                      <a:r>
                        <a:rPr lang="en-US" sz="1800" dirty="0">
                          <a:effectLst/>
                        </a:rPr>
                        <a:t>Richard </a:t>
                      </a:r>
                      <a:r>
                        <a:rPr lang="en-US" sz="1800" dirty="0" err="1" smtClean="0">
                          <a:effectLst/>
                        </a:rPr>
                        <a:t>Giragosian</a:t>
                      </a:r>
                      <a:endParaRPr lang="en-US" sz="1800" dirty="0">
                        <a:effectLst/>
                      </a:endParaRPr>
                    </a:p>
                  </a:txBody>
                  <a:tcPr marL="27597" marR="27597" marT="27597" marB="27597" anchor="ctr"/>
                </a:tc>
                <a:tc vMerge="1">
                  <a:txBody>
                    <a:bodyPr/>
                    <a:lstStyle/>
                    <a:p>
                      <a:endParaRPr lang="en-US"/>
                    </a:p>
                  </a:txBody>
                  <a:tcPr/>
                </a:tc>
              </a:tr>
              <a:tr h="804728">
                <a:tc>
                  <a:txBody>
                    <a:bodyPr/>
                    <a:lstStyle/>
                    <a:p>
                      <a:pPr algn="ctr"/>
                      <a:r>
                        <a:rPr lang="en-US" sz="1800">
                          <a:effectLst/>
                        </a:rPr>
                        <a:t>Local Self-Governance, Public Participation and Local Democracy in Transitional Countries</a:t>
                      </a:r>
                    </a:p>
                  </a:txBody>
                  <a:tcPr marL="27597" marR="27597" marT="27597" marB="27597" anchor="ctr"/>
                </a:tc>
                <a:tc>
                  <a:txBody>
                    <a:bodyPr/>
                    <a:lstStyle/>
                    <a:p>
                      <a:pPr algn="ctr"/>
                      <a:r>
                        <a:rPr lang="en-US" sz="1800" dirty="0">
                          <a:effectLst/>
                        </a:rPr>
                        <a:t>Dr. Arthur </a:t>
                      </a:r>
                      <a:r>
                        <a:rPr lang="en-US" sz="1800" dirty="0" err="1">
                          <a:effectLst/>
                        </a:rPr>
                        <a:t>Drampian</a:t>
                      </a:r>
                      <a:endParaRPr lang="en-US" sz="1800" dirty="0">
                        <a:effectLst/>
                      </a:endParaRPr>
                    </a:p>
                  </a:txBody>
                  <a:tcPr marL="27597" marR="27597" marT="27597" marB="27597" anchor="ctr"/>
                </a:tc>
                <a:tc vMerge="1">
                  <a:txBody>
                    <a:bodyPr/>
                    <a:lstStyle/>
                    <a:p>
                      <a:endParaRPr lang="en-US"/>
                    </a:p>
                  </a:txBody>
                  <a:tcPr/>
                </a:tc>
              </a:tr>
              <a:tr h="434501">
                <a:tc>
                  <a:txBody>
                    <a:bodyPr/>
                    <a:lstStyle/>
                    <a:p>
                      <a:pPr algn="ctr"/>
                      <a:r>
                        <a:rPr lang="en-US" sz="1800">
                          <a:effectLst/>
                        </a:rPr>
                        <a:t>Conflict Resolution through Democratization</a:t>
                      </a:r>
                    </a:p>
                  </a:txBody>
                  <a:tcPr marL="27597" marR="27597" marT="27597" marB="27597" anchor="ctr"/>
                </a:tc>
                <a:tc>
                  <a:txBody>
                    <a:bodyPr/>
                    <a:lstStyle/>
                    <a:p>
                      <a:pPr algn="ctr"/>
                      <a:r>
                        <a:rPr lang="en-US" sz="1800">
                          <a:effectLst/>
                        </a:rPr>
                        <a:t>Lusine Galajyan</a:t>
                      </a:r>
                    </a:p>
                  </a:txBody>
                  <a:tcPr marL="27597" marR="27597" marT="27597" marB="27597" anchor="ctr"/>
                </a:tc>
                <a:tc vMerge="1">
                  <a:txBody>
                    <a:bodyPr/>
                    <a:lstStyle/>
                    <a:p>
                      <a:endParaRPr lang="en-US"/>
                    </a:p>
                  </a:txBody>
                  <a:tcPr/>
                </a:tc>
              </a:tr>
              <a:tr h="933608">
                <a:tc>
                  <a:txBody>
                    <a:bodyPr/>
                    <a:lstStyle/>
                    <a:p>
                      <a:pPr algn="ctr"/>
                      <a:r>
                        <a:rPr lang="en-US" sz="1800" dirty="0">
                          <a:effectLst/>
                        </a:rPr>
                        <a:t>International Human Rights</a:t>
                      </a:r>
                    </a:p>
                  </a:txBody>
                  <a:tcPr marL="27597" marR="27597" marT="27597" marB="27597" anchor="ctr"/>
                </a:tc>
                <a:tc>
                  <a:txBody>
                    <a:bodyPr/>
                    <a:lstStyle/>
                    <a:p>
                      <a:pPr algn="ctr"/>
                      <a:r>
                        <a:rPr lang="en-US" sz="1800" dirty="0" err="1">
                          <a:effectLst/>
                        </a:rPr>
                        <a:t>Dr</a:t>
                      </a:r>
                      <a:r>
                        <a:rPr lang="en-US" sz="1800" dirty="0">
                          <a:effectLst/>
                        </a:rPr>
                        <a:t> </a:t>
                      </a:r>
                      <a:r>
                        <a:rPr lang="en-US" sz="1800" dirty="0" err="1">
                          <a:effectLst/>
                        </a:rPr>
                        <a:t>Anja</a:t>
                      </a:r>
                      <a:r>
                        <a:rPr lang="en-US" sz="1800" dirty="0">
                          <a:effectLst/>
                        </a:rPr>
                        <a:t> </a:t>
                      </a:r>
                      <a:r>
                        <a:rPr lang="en-US" sz="1800" dirty="0" err="1">
                          <a:effectLst/>
                        </a:rPr>
                        <a:t>Mihr</a:t>
                      </a:r>
                      <a:endParaRPr lang="en-US" sz="1800" dirty="0">
                        <a:effectLst/>
                      </a:endParaRPr>
                    </a:p>
                    <a:p>
                      <a:pPr algn="ctr"/>
                      <a:r>
                        <a:rPr lang="en-US" sz="1800" dirty="0">
                          <a:effectLst/>
                        </a:rPr>
                        <a:t>Utrecht </a:t>
                      </a:r>
                      <a:r>
                        <a:rPr lang="en-US" sz="1800" dirty="0" err="1">
                          <a:effectLst/>
                        </a:rPr>
                        <a:t>University,NL</a:t>
                      </a:r>
                      <a:endParaRPr lang="en-US" sz="1800" dirty="0">
                        <a:effectLst/>
                      </a:endParaRPr>
                    </a:p>
                    <a:p>
                      <a:pPr algn="ctr"/>
                      <a:r>
                        <a:rPr lang="en-US" sz="1800" dirty="0">
                          <a:effectLst/>
                        </a:rPr>
                        <a:t>(visiting lecturer)</a:t>
                      </a:r>
                    </a:p>
                  </a:txBody>
                  <a:tcPr marL="27597" marR="27597" marT="27597" marB="27597" anchor="ctr"/>
                </a:tc>
                <a:tc vMerge="1">
                  <a:txBody>
                    <a:bodyPr/>
                    <a:lstStyle/>
                    <a:p>
                      <a:endParaRPr lang="en-US"/>
                    </a:p>
                  </a:txBody>
                  <a:tcPr/>
                </a:tc>
              </a:tr>
            </a:tbl>
          </a:graphicData>
        </a:graphic>
      </p:graphicFrame>
      <p:sp>
        <p:nvSpPr>
          <p:cNvPr id="5" name="Rectangle 1"/>
          <p:cNvSpPr>
            <a:spLocks noChangeArrowheads="1"/>
          </p:cNvSpPr>
          <p:nvPr/>
        </p:nvSpPr>
        <p:spPr bwMode="auto">
          <a:xfrm>
            <a:off x="2187575" y="1600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16490519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lstStyle/>
          <a:p>
            <a:r>
              <a:rPr lang="en-US" sz="3200" b="1" dirty="0">
                <a:effectLst/>
              </a:rPr>
              <a:t>LIST OF COURSES</a:t>
            </a:r>
            <a:r>
              <a:rPr lang="en-US" sz="3200" dirty="0">
                <a:effectLst/>
              </a:rPr>
              <a:t> </a:t>
            </a:r>
            <a:r>
              <a:rPr lang="en-US" sz="3200" b="1" dirty="0">
                <a:effectLst/>
              </a:rPr>
              <a:t>2011-2013</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69074095"/>
              </p:ext>
            </p:extLst>
          </p:nvPr>
        </p:nvGraphicFramePr>
        <p:xfrm>
          <a:off x="152397" y="680737"/>
          <a:ext cx="8839202" cy="6113829"/>
        </p:xfrm>
        <a:graphic>
          <a:graphicData uri="http://schemas.openxmlformats.org/drawingml/2006/table">
            <a:tbl>
              <a:tblPr>
                <a:tableStyleId>{69C7853C-536D-4A76-A0AE-DD22124D55A5}</a:tableStyleId>
              </a:tblPr>
              <a:tblGrid>
                <a:gridCol w="5116634"/>
                <a:gridCol w="2132102"/>
                <a:gridCol w="1590466"/>
              </a:tblGrid>
              <a:tr h="568741">
                <a:tc gridSpan="2">
                  <a:txBody>
                    <a:bodyPr/>
                    <a:lstStyle/>
                    <a:p>
                      <a:pPr algn="ctr"/>
                      <a:r>
                        <a:rPr lang="en-US" sz="1800" dirty="0">
                          <a:effectLst/>
                        </a:rPr>
                        <a:t>Term 3 (Mobility term)</a:t>
                      </a:r>
                    </a:p>
                    <a:p>
                      <a:pPr algn="ctr"/>
                      <a:r>
                        <a:rPr lang="en-US" sz="1800" dirty="0">
                          <a:effectLst/>
                        </a:rPr>
                        <a:t> </a:t>
                      </a:r>
                    </a:p>
                  </a:txBody>
                  <a:tcPr marL="47532" marR="47532" marT="47532" marB="47532" anchor="ctr"/>
                </a:tc>
                <a:tc hMerge="1">
                  <a:txBody>
                    <a:bodyPr/>
                    <a:lstStyle/>
                    <a:p>
                      <a:endParaRPr lang="en-US"/>
                    </a:p>
                  </a:txBody>
                  <a:tcPr/>
                </a:tc>
                <a:tc rowSpan="7">
                  <a:txBody>
                    <a:bodyPr/>
                    <a:lstStyle/>
                    <a:p>
                      <a:pPr algn="ctr"/>
                      <a:r>
                        <a:rPr lang="en-US" sz="3600" dirty="0" smtClean="0">
                          <a:effectLst/>
                        </a:rPr>
                        <a:t>Belarusian </a:t>
                      </a:r>
                      <a:r>
                        <a:rPr lang="en-US" sz="3600" dirty="0">
                          <a:effectLst/>
                        </a:rPr>
                        <a:t>State University</a:t>
                      </a:r>
                    </a:p>
                    <a:p>
                      <a:pPr algn="ctr"/>
                      <a:r>
                        <a:rPr lang="en-US" sz="3600" dirty="0">
                          <a:effectLst/>
                        </a:rPr>
                        <a:t>Host University</a:t>
                      </a:r>
                    </a:p>
                  </a:txBody>
                  <a:tcPr marL="47532" marR="47532" marT="47532" marB="47532" vert="vert" anchor="ctr"/>
                </a:tc>
              </a:tr>
              <a:tr h="568741">
                <a:tc>
                  <a:txBody>
                    <a:bodyPr/>
                    <a:lstStyle/>
                    <a:p>
                      <a:pPr algn="ctr"/>
                      <a:r>
                        <a:rPr lang="en-US" sz="1600" dirty="0">
                          <a:effectLst/>
                        </a:rPr>
                        <a:t>Course</a:t>
                      </a:r>
                    </a:p>
                  </a:txBody>
                  <a:tcPr marL="47532" marR="47532" marT="47532" marB="47532" anchor="ctr"/>
                </a:tc>
                <a:tc>
                  <a:txBody>
                    <a:bodyPr/>
                    <a:lstStyle/>
                    <a:p>
                      <a:pPr algn="ctr"/>
                      <a:r>
                        <a:rPr lang="en-US" sz="1600">
                          <a:effectLst/>
                        </a:rPr>
                        <a:t>Lecturer</a:t>
                      </a:r>
                    </a:p>
                    <a:p>
                      <a:pPr algn="ctr"/>
                      <a:r>
                        <a:rPr lang="en-US" sz="1600">
                          <a:effectLst/>
                        </a:rPr>
                        <a:t> </a:t>
                      </a:r>
                    </a:p>
                  </a:txBody>
                  <a:tcPr marL="47532" marR="47532" marT="47532" marB="47532" anchor="ctr"/>
                </a:tc>
                <a:tc vMerge="1">
                  <a:txBody>
                    <a:bodyPr/>
                    <a:lstStyle/>
                    <a:p>
                      <a:endParaRPr lang="en-US"/>
                    </a:p>
                  </a:txBody>
                  <a:tcPr/>
                </a:tc>
              </a:tr>
              <a:tr h="1062081">
                <a:tc>
                  <a:txBody>
                    <a:bodyPr/>
                    <a:lstStyle/>
                    <a:p>
                      <a:pPr algn="ctr"/>
                      <a:r>
                        <a:rPr lang="en-US" sz="1600" dirty="0">
                          <a:effectLst/>
                        </a:rPr>
                        <a:t>International Security, Human Rights and Targeted Sanctions of International Organizations</a:t>
                      </a:r>
                    </a:p>
                  </a:txBody>
                  <a:tcPr marL="47532" marR="47532" marT="47532" marB="47532" anchor="ctr"/>
                </a:tc>
                <a:tc>
                  <a:txBody>
                    <a:bodyPr/>
                    <a:lstStyle/>
                    <a:p>
                      <a:pPr algn="ctr"/>
                      <a:r>
                        <a:rPr lang="en-US" sz="1600">
                          <a:effectLst/>
                        </a:rPr>
                        <a:t>Dr. hab. Anatoli A. Rozanov</a:t>
                      </a:r>
                    </a:p>
                    <a:p>
                      <a:pPr algn="ctr"/>
                      <a:r>
                        <a:rPr lang="en-US" sz="1600">
                          <a:effectLst/>
                        </a:rPr>
                        <a:t> </a:t>
                      </a:r>
                    </a:p>
                  </a:txBody>
                  <a:tcPr marL="47532" marR="47532" marT="47532" marB="47532" anchor="ctr"/>
                </a:tc>
                <a:tc vMerge="1">
                  <a:txBody>
                    <a:bodyPr/>
                    <a:lstStyle/>
                    <a:p>
                      <a:endParaRPr lang="en-US"/>
                    </a:p>
                  </a:txBody>
                  <a:tcPr/>
                </a:tc>
              </a:tr>
              <a:tr h="1053488">
                <a:tc>
                  <a:txBody>
                    <a:bodyPr/>
                    <a:lstStyle/>
                    <a:p>
                      <a:pPr algn="ctr"/>
                      <a:r>
                        <a:rPr lang="en-US" sz="1600" dirty="0">
                          <a:effectLst/>
                        </a:rPr>
                        <a:t>Theory of Political System</a:t>
                      </a:r>
                    </a:p>
                  </a:txBody>
                  <a:tcPr marL="47532" marR="47532" marT="47532" marB="47532" anchor="ctr"/>
                </a:tc>
                <a:tc>
                  <a:txBody>
                    <a:bodyPr/>
                    <a:lstStyle/>
                    <a:p>
                      <a:pPr algn="ctr"/>
                      <a:r>
                        <a:rPr lang="en-US" sz="1600" dirty="0">
                          <a:effectLst/>
                        </a:rPr>
                        <a:t>Dr. Nina A. </a:t>
                      </a:r>
                      <a:r>
                        <a:rPr lang="en-US" sz="1600" dirty="0" err="1">
                          <a:effectLst/>
                        </a:rPr>
                        <a:t>Antanovich</a:t>
                      </a:r>
                      <a:endParaRPr lang="en-US" sz="1600" dirty="0">
                        <a:effectLst/>
                      </a:endParaRPr>
                    </a:p>
                    <a:p>
                      <a:pPr algn="ctr"/>
                      <a:r>
                        <a:rPr lang="en-US" sz="1600" dirty="0">
                          <a:effectLst/>
                        </a:rPr>
                        <a:t>Associate Professor</a:t>
                      </a:r>
                    </a:p>
                  </a:txBody>
                  <a:tcPr marL="47532" marR="47532" marT="47532" marB="47532" anchor="ctr"/>
                </a:tc>
                <a:tc vMerge="1">
                  <a:txBody>
                    <a:bodyPr/>
                    <a:lstStyle/>
                    <a:p>
                      <a:endParaRPr lang="en-US"/>
                    </a:p>
                  </a:txBody>
                  <a:tcPr/>
                </a:tc>
              </a:tr>
              <a:tr h="1053488">
                <a:tc>
                  <a:txBody>
                    <a:bodyPr/>
                    <a:lstStyle/>
                    <a:p>
                      <a:pPr algn="ctr"/>
                      <a:r>
                        <a:rPr lang="en-US" sz="1600">
                          <a:effectLst/>
                        </a:rPr>
                        <a:t>The EU and CIS Transformation: Political and Institutional Aspects</a:t>
                      </a:r>
                    </a:p>
                  </a:txBody>
                  <a:tcPr marL="47532" marR="47532" marT="47532" marB="47532" anchor="ctr"/>
                </a:tc>
                <a:tc>
                  <a:txBody>
                    <a:bodyPr/>
                    <a:lstStyle/>
                    <a:p>
                      <a:pPr algn="ctr"/>
                      <a:r>
                        <a:rPr lang="en-US" sz="1600">
                          <a:effectLst/>
                        </a:rPr>
                        <a:t>Dr. Alesya A. Sadovskaya</a:t>
                      </a:r>
                    </a:p>
                    <a:p>
                      <a:pPr algn="ctr"/>
                      <a:r>
                        <a:rPr lang="en-US" sz="1600">
                          <a:effectLst/>
                        </a:rPr>
                        <a:t>Associate Professor</a:t>
                      </a:r>
                    </a:p>
                  </a:txBody>
                  <a:tcPr marL="47532" marR="47532" marT="47532" marB="47532" anchor="ctr"/>
                </a:tc>
                <a:tc vMerge="1">
                  <a:txBody>
                    <a:bodyPr/>
                    <a:lstStyle/>
                    <a:p>
                      <a:endParaRPr lang="en-US"/>
                    </a:p>
                  </a:txBody>
                  <a:tcPr/>
                </a:tc>
              </a:tr>
              <a:tr h="664836">
                <a:tc>
                  <a:txBody>
                    <a:bodyPr/>
                    <a:lstStyle/>
                    <a:p>
                      <a:pPr algn="ctr"/>
                      <a:r>
                        <a:rPr lang="en-US" sz="1600">
                          <a:effectLst/>
                        </a:rPr>
                        <a:t>Democracy and Democratization in Contemporary Europe</a:t>
                      </a:r>
                    </a:p>
                  </a:txBody>
                  <a:tcPr marL="47532" marR="47532" marT="47532" marB="47532" anchor="ctr"/>
                </a:tc>
                <a:tc>
                  <a:txBody>
                    <a:bodyPr/>
                    <a:lstStyle/>
                    <a:p>
                      <a:pPr algn="ctr"/>
                      <a:r>
                        <a:rPr lang="en-US" sz="1600">
                          <a:effectLst/>
                        </a:rPr>
                        <a:t>Dr. Alexander Vashkevich</a:t>
                      </a:r>
                    </a:p>
                  </a:txBody>
                  <a:tcPr marL="47532" marR="47532" marT="47532" marB="47532" anchor="ctr"/>
                </a:tc>
                <a:tc vMerge="1">
                  <a:txBody>
                    <a:bodyPr/>
                    <a:lstStyle/>
                    <a:p>
                      <a:endParaRPr lang="en-US"/>
                    </a:p>
                  </a:txBody>
                  <a:tcPr/>
                </a:tc>
              </a:tr>
              <a:tr h="1053488">
                <a:tc>
                  <a:txBody>
                    <a:bodyPr/>
                    <a:lstStyle/>
                    <a:p>
                      <a:pPr algn="ctr"/>
                      <a:r>
                        <a:rPr lang="en-US" sz="1600">
                          <a:effectLst/>
                        </a:rPr>
                        <a:t>International Protection of Children Rights</a:t>
                      </a:r>
                    </a:p>
                  </a:txBody>
                  <a:tcPr marL="47532" marR="47532" marT="47532" marB="47532" anchor="ctr"/>
                </a:tc>
                <a:tc>
                  <a:txBody>
                    <a:bodyPr/>
                    <a:lstStyle/>
                    <a:p>
                      <a:pPr algn="ctr"/>
                      <a:r>
                        <a:rPr lang="it-IT" sz="1600" dirty="0">
                          <a:effectLst/>
                        </a:rPr>
                        <a:t>Dr. Oleg M. Strovoitov</a:t>
                      </a:r>
                    </a:p>
                    <a:p>
                      <a:pPr algn="ctr"/>
                      <a:r>
                        <a:rPr lang="it-IT" sz="1600" dirty="0">
                          <a:effectLst/>
                        </a:rPr>
                        <a:t>Associate Professor</a:t>
                      </a:r>
                    </a:p>
                  </a:txBody>
                  <a:tcPr marL="47532" marR="47532" marT="47532" marB="47532" anchor="ctr"/>
                </a:tc>
                <a:tc vMerge="1">
                  <a:txBody>
                    <a:bodyPr/>
                    <a:lstStyle/>
                    <a:p>
                      <a:endParaRPr lang="en-US"/>
                    </a:p>
                  </a:txBody>
                  <a:tcPr/>
                </a:tc>
              </a:tr>
            </a:tbl>
          </a:graphicData>
        </a:graphic>
      </p:graphicFrame>
    </p:spTree>
    <p:extLst>
      <p:ext uri="{BB962C8B-B14F-4D97-AF65-F5344CB8AC3E}">
        <p14:creationId xmlns:p14="http://schemas.microsoft.com/office/powerpoint/2010/main" val="412753125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lstStyle/>
          <a:p>
            <a:r>
              <a:rPr lang="en-US" sz="3200" b="1" dirty="0">
                <a:effectLst/>
              </a:rPr>
              <a:t>LIST OF COURSES</a:t>
            </a:r>
            <a:r>
              <a:rPr lang="en-US" sz="3200" dirty="0">
                <a:effectLst/>
              </a:rPr>
              <a:t> </a:t>
            </a:r>
            <a:r>
              <a:rPr lang="en-US" sz="3200" b="1" dirty="0">
                <a:effectLst/>
              </a:rPr>
              <a:t>2011-2013</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73851477"/>
              </p:ext>
            </p:extLst>
          </p:nvPr>
        </p:nvGraphicFramePr>
        <p:xfrm>
          <a:off x="76200" y="762000"/>
          <a:ext cx="8991600" cy="5943601"/>
        </p:xfrm>
        <a:graphic>
          <a:graphicData uri="http://schemas.openxmlformats.org/drawingml/2006/table">
            <a:tbl>
              <a:tblPr>
                <a:tableStyleId>{69C7853C-536D-4A76-A0AE-DD22124D55A5}</a:tableStyleId>
              </a:tblPr>
              <a:tblGrid>
                <a:gridCol w="5181600"/>
                <a:gridCol w="2057400"/>
                <a:gridCol w="1752600"/>
              </a:tblGrid>
              <a:tr h="501482">
                <a:tc gridSpan="2">
                  <a:txBody>
                    <a:bodyPr/>
                    <a:lstStyle/>
                    <a:p>
                      <a:pPr algn="ctr"/>
                      <a:r>
                        <a:rPr lang="en-US" sz="1400" dirty="0">
                          <a:effectLst/>
                        </a:rPr>
                        <a:t>Term 3 (Mobility term)</a:t>
                      </a:r>
                    </a:p>
                    <a:p>
                      <a:pPr algn="ctr"/>
                      <a:r>
                        <a:rPr lang="en-US" sz="1400" dirty="0">
                          <a:effectLst/>
                        </a:rPr>
                        <a:t> </a:t>
                      </a:r>
                    </a:p>
                  </a:txBody>
                  <a:tcPr marL="35665" marR="35665" marT="35665" marB="35665" anchor="ctr"/>
                </a:tc>
                <a:tc hMerge="1">
                  <a:txBody>
                    <a:bodyPr/>
                    <a:lstStyle/>
                    <a:p>
                      <a:endParaRPr lang="en-US"/>
                    </a:p>
                  </a:txBody>
                  <a:tcPr/>
                </a:tc>
                <a:tc rowSpan="10">
                  <a:txBody>
                    <a:bodyPr/>
                    <a:lstStyle/>
                    <a:p>
                      <a:pPr algn="ctr"/>
                      <a:r>
                        <a:rPr lang="en-US" sz="2400" dirty="0" err="1" smtClean="0">
                          <a:effectLst/>
                        </a:rPr>
                        <a:t>Taras</a:t>
                      </a:r>
                      <a:r>
                        <a:rPr lang="en-US" sz="2400" dirty="0" smtClean="0">
                          <a:effectLst/>
                        </a:rPr>
                        <a:t> </a:t>
                      </a:r>
                      <a:r>
                        <a:rPr lang="en-US" sz="2400" dirty="0">
                          <a:effectLst/>
                        </a:rPr>
                        <a:t>Shevchenko National University of Kyiv</a:t>
                      </a:r>
                    </a:p>
                    <a:p>
                      <a:pPr algn="ctr"/>
                      <a:r>
                        <a:rPr lang="en-US" sz="2400" dirty="0">
                          <a:effectLst/>
                        </a:rPr>
                        <a:t>Host University</a:t>
                      </a:r>
                    </a:p>
                  </a:txBody>
                  <a:tcPr marL="35665" marR="35665" marT="35665" marB="35665" vert="vert" anchor="ctr"/>
                </a:tc>
              </a:tr>
              <a:tr h="287833">
                <a:tc>
                  <a:txBody>
                    <a:bodyPr/>
                    <a:lstStyle/>
                    <a:p>
                      <a:pPr algn="ctr"/>
                      <a:r>
                        <a:rPr lang="en-US" sz="1400" dirty="0">
                          <a:effectLst/>
                        </a:rPr>
                        <a:t>Course</a:t>
                      </a:r>
                    </a:p>
                  </a:txBody>
                  <a:tcPr marL="35665" marR="35665" marT="35665" marB="35665" anchor="ctr"/>
                </a:tc>
                <a:tc>
                  <a:txBody>
                    <a:bodyPr/>
                    <a:lstStyle/>
                    <a:p>
                      <a:pPr algn="ctr"/>
                      <a:r>
                        <a:rPr lang="en-US" sz="1400" dirty="0">
                          <a:effectLst/>
                        </a:rPr>
                        <a:t>Lecturer</a:t>
                      </a:r>
                    </a:p>
                  </a:txBody>
                  <a:tcPr marL="35665" marR="35665" marT="35665" marB="35665" anchor="ctr"/>
                </a:tc>
                <a:tc vMerge="1">
                  <a:txBody>
                    <a:bodyPr/>
                    <a:lstStyle/>
                    <a:p>
                      <a:endParaRPr lang="en-US"/>
                    </a:p>
                  </a:txBody>
                  <a:tcPr/>
                </a:tc>
              </a:tr>
              <a:tr h="1142430">
                <a:tc>
                  <a:txBody>
                    <a:bodyPr/>
                    <a:lstStyle/>
                    <a:p>
                      <a:pPr algn="ctr"/>
                      <a:r>
                        <a:rPr lang="en-US" sz="1400" dirty="0">
                          <a:effectLst/>
                        </a:rPr>
                        <a:t>Role of the European Court in Human Rights in Enforcing and Safeguarding Human Rights in Europe</a:t>
                      </a:r>
                    </a:p>
                  </a:txBody>
                  <a:tcPr marL="35665" marR="35665" marT="35665" marB="35665" anchor="ctr"/>
                </a:tc>
                <a:tc>
                  <a:txBody>
                    <a:bodyPr/>
                    <a:lstStyle/>
                    <a:p>
                      <a:pPr algn="ctr"/>
                      <a:r>
                        <a:rPr lang="en-US" sz="1400" dirty="0">
                          <a:effectLst/>
                        </a:rPr>
                        <a:t>Dr. </a:t>
                      </a:r>
                      <a:r>
                        <a:rPr lang="en-US" sz="1400" dirty="0" err="1">
                          <a:effectLst/>
                        </a:rPr>
                        <a:t>Borys</a:t>
                      </a:r>
                      <a:r>
                        <a:rPr lang="en-US" sz="1400" dirty="0">
                          <a:effectLst/>
                        </a:rPr>
                        <a:t> </a:t>
                      </a:r>
                      <a:r>
                        <a:rPr lang="en-US" sz="1400" dirty="0" err="1">
                          <a:effectLst/>
                        </a:rPr>
                        <a:t>Malyshev</a:t>
                      </a:r>
                      <a:endParaRPr lang="en-US" sz="1400" dirty="0">
                        <a:effectLst/>
                      </a:endParaRPr>
                    </a:p>
                  </a:txBody>
                  <a:tcPr marL="35665" marR="35665" marT="35665" marB="35665" anchor="ctr"/>
                </a:tc>
                <a:tc vMerge="1">
                  <a:txBody>
                    <a:bodyPr/>
                    <a:lstStyle/>
                    <a:p>
                      <a:endParaRPr lang="en-US"/>
                    </a:p>
                  </a:txBody>
                  <a:tcPr/>
                </a:tc>
              </a:tr>
              <a:tr h="715131">
                <a:tc>
                  <a:txBody>
                    <a:bodyPr/>
                    <a:lstStyle/>
                    <a:p>
                      <a:pPr algn="ctr"/>
                      <a:r>
                        <a:rPr lang="en-US" sz="1400">
                          <a:effectLst/>
                        </a:rPr>
                        <a:t>Civil Rights and Democracy in the Information Age</a:t>
                      </a:r>
                    </a:p>
                  </a:txBody>
                  <a:tcPr marL="35665" marR="35665" marT="35665" marB="35665" anchor="ctr"/>
                </a:tc>
                <a:tc>
                  <a:txBody>
                    <a:bodyPr/>
                    <a:lstStyle/>
                    <a:p>
                      <a:pPr algn="ctr"/>
                      <a:r>
                        <a:rPr lang="en-US" sz="1400" dirty="0">
                          <a:effectLst/>
                        </a:rPr>
                        <a:t>Dr. </a:t>
                      </a:r>
                      <a:r>
                        <a:rPr lang="en-US" sz="1400" dirty="0" err="1">
                          <a:effectLst/>
                        </a:rPr>
                        <a:t>Pavlo</a:t>
                      </a:r>
                      <a:r>
                        <a:rPr lang="en-US" sz="1400" dirty="0">
                          <a:effectLst/>
                        </a:rPr>
                        <a:t> </a:t>
                      </a:r>
                      <a:r>
                        <a:rPr lang="en-US" sz="1400" dirty="0" err="1">
                          <a:effectLst/>
                        </a:rPr>
                        <a:t>Pushkar</a:t>
                      </a:r>
                      <a:endParaRPr lang="en-US" sz="1400" dirty="0">
                        <a:effectLst/>
                      </a:endParaRPr>
                    </a:p>
                  </a:txBody>
                  <a:tcPr marL="35665" marR="35665" marT="35665" marB="35665" anchor="ctr"/>
                </a:tc>
                <a:tc vMerge="1">
                  <a:txBody>
                    <a:bodyPr/>
                    <a:lstStyle/>
                    <a:p>
                      <a:endParaRPr lang="en-US"/>
                    </a:p>
                  </a:txBody>
                  <a:tcPr/>
                </a:tc>
              </a:tr>
              <a:tr h="501482">
                <a:tc>
                  <a:txBody>
                    <a:bodyPr/>
                    <a:lstStyle/>
                    <a:p>
                      <a:pPr algn="ctr"/>
                      <a:r>
                        <a:rPr lang="en-US" sz="1400">
                          <a:effectLst/>
                        </a:rPr>
                        <a:t>Civil Remedies of Human Rights</a:t>
                      </a:r>
                    </a:p>
                  </a:txBody>
                  <a:tcPr marL="35665" marR="35665" marT="35665" marB="35665" anchor="ctr"/>
                </a:tc>
                <a:tc>
                  <a:txBody>
                    <a:bodyPr/>
                    <a:lstStyle/>
                    <a:p>
                      <a:pPr algn="ctr"/>
                      <a:r>
                        <a:rPr lang="en-US" sz="1400" dirty="0">
                          <a:effectLst/>
                        </a:rPr>
                        <a:t>Dr. </a:t>
                      </a:r>
                      <a:r>
                        <a:rPr lang="en-US" sz="1400" dirty="0" err="1">
                          <a:effectLst/>
                        </a:rPr>
                        <a:t>Iurii</a:t>
                      </a:r>
                      <a:r>
                        <a:rPr lang="en-US" sz="1400" dirty="0">
                          <a:effectLst/>
                        </a:rPr>
                        <a:t> </a:t>
                      </a:r>
                      <a:r>
                        <a:rPr lang="en-US" sz="1400" dirty="0" err="1">
                          <a:effectLst/>
                        </a:rPr>
                        <a:t>Nosik</a:t>
                      </a:r>
                      <a:endParaRPr lang="en-US" sz="1400" dirty="0">
                        <a:effectLst/>
                      </a:endParaRPr>
                    </a:p>
                  </a:txBody>
                  <a:tcPr marL="35665" marR="35665" marT="35665" marB="35665" anchor="ctr"/>
                </a:tc>
                <a:tc vMerge="1">
                  <a:txBody>
                    <a:bodyPr/>
                    <a:lstStyle/>
                    <a:p>
                      <a:endParaRPr lang="en-US"/>
                    </a:p>
                  </a:txBody>
                  <a:tcPr/>
                </a:tc>
              </a:tr>
              <a:tr h="501482">
                <a:tc>
                  <a:txBody>
                    <a:bodyPr/>
                    <a:lstStyle/>
                    <a:p>
                      <a:pPr algn="ctr"/>
                      <a:r>
                        <a:rPr lang="en-US" sz="1400">
                          <a:effectLst/>
                        </a:rPr>
                        <a:t>Human Rights in Criminal Proceedings</a:t>
                      </a:r>
                    </a:p>
                  </a:txBody>
                  <a:tcPr marL="35665" marR="35665" marT="35665" marB="35665" anchor="ctr"/>
                </a:tc>
                <a:tc>
                  <a:txBody>
                    <a:bodyPr/>
                    <a:lstStyle/>
                    <a:p>
                      <a:pPr algn="ctr"/>
                      <a:r>
                        <a:rPr lang="en-US" sz="1400">
                          <a:effectLst/>
                        </a:rPr>
                        <a:t>Dr. Olesia Otradnova</a:t>
                      </a:r>
                    </a:p>
                  </a:txBody>
                  <a:tcPr marL="35665" marR="35665" marT="35665" marB="35665" anchor="ctr"/>
                </a:tc>
                <a:tc vMerge="1">
                  <a:txBody>
                    <a:bodyPr/>
                    <a:lstStyle/>
                    <a:p>
                      <a:endParaRPr lang="en-US"/>
                    </a:p>
                  </a:txBody>
                  <a:tcPr/>
                </a:tc>
              </a:tr>
              <a:tr h="715131">
                <a:tc>
                  <a:txBody>
                    <a:bodyPr/>
                    <a:lstStyle/>
                    <a:p>
                      <a:pPr algn="ctr"/>
                      <a:r>
                        <a:rPr lang="en-US" sz="1400">
                          <a:effectLst/>
                        </a:rPr>
                        <a:t>Administrative Justice as the Instrument of Human Rights Protection</a:t>
                      </a:r>
                    </a:p>
                  </a:txBody>
                  <a:tcPr marL="35665" marR="35665" marT="35665" marB="35665" anchor="ctr"/>
                </a:tc>
                <a:tc>
                  <a:txBody>
                    <a:bodyPr/>
                    <a:lstStyle/>
                    <a:p>
                      <a:pPr algn="ctr"/>
                      <a:r>
                        <a:rPr lang="en-US" sz="1400">
                          <a:effectLst/>
                        </a:rPr>
                        <a:t>Dr. Maksym Kutsevych</a:t>
                      </a:r>
                    </a:p>
                    <a:p>
                      <a:pPr algn="ctr"/>
                      <a:r>
                        <a:rPr lang="en-US" sz="1400">
                          <a:effectLst/>
                        </a:rPr>
                        <a:t> </a:t>
                      </a:r>
                    </a:p>
                  </a:txBody>
                  <a:tcPr marL="35665" marR="35665" marT="35665" marB="35665" anchor="ctr"/>
                </a:tc>
                <a:tc vMerge="1">
                  <a:txBody>
                    <a:bodyPr/>
                    <a:lstStyle/>
                    <a:p>
                      <a:endParaRPr lang="en-US"/>
                    </a:p>
                  </a:txBody>
                  <a:tcPr/>
                </a:tc>
              </a:tr>
              <a:tr h="501482">
                <a:tc>
                  <a:txBody>
                    <a:bodyPr/>
                    <a:lstStyle/>
                    <a:p>
                      <a:pPr algn="ctr"/>
                      <a:r>
                        <a:rPr lang="en-US" sz="1400">
                          <a:effectLst/>
                        </a:rPr>
                        <a:t>Human Rights and the Environment</a:t>
                      </a:r>
                    </a:p>
                  </a:txBody>
                  <a:tcPr marL="35665" marR="35665" marT="35665" marB="35665" anchor="ctr"/>
                </a:tc>
                <a:tc>
                  <a:txBody>
                    <a:bodyPr/>
                    <a:lstStyle/>
                    <a:p>
                      <a:pPr algn="ctr"/>
                      <a:r>
                        <a:rPr lang="en-US" sz="1400">
                          <a:effectLst/>
                        </a:rPr>
                        <a:t>Dr. Yevgen Gerasymenko</a:t>
                      </a:r>
                    </a:p>
                  </a:txBody>
                  <a:tcPr marL="35665" marR="35665" marT="35665" marB="35665" anchor="ctr"/>
                </a:tc>
                <a:tc vMerge="1">
                  <a:txBody>
                    <a:bodyPr/>
                    <a:lstStyle/>
                    <a:p>
                      <a:endParaRPr lang="en-US"/>
                    </a:p>
                  </a:txBody>
                  <a:tcPr/>
                </a:tc>
              </a:tr>
              <a:tr h="501482">
                <a:tc>
                  <a:txBody>
                    <a:bodyPr/>
                    <a:lstStyle/>
                    <a:p>
                      <a:pPr algn="ctr"/>
                      <a:r>
                        <a:rPr lang="en-US" sz="1400">
                          <a:effectLst/>
                        </a:rPr>
                        <a:t>Asylum and Legal Protection of Refugees</a:t>
                      </a:r>
                    </a:p>
                  </a:txBody>
                  <a:tcPr marL="35665" marR="35665" marT="35665" marB="35665" anchor="ctr"/>
                </a:tc>
                <a:tc>
                  <a:txBody>
                    <a:bodyPr/>
                    <a:lstStyle/>
                    <a:p>
                      <a:pPr algn="ctr"/>
                      <a:r>
                        <a:rPr lang="en-US" sz="1400">
                          <a:effectLst/>
                        </a:rPr>
                        <a:t>Dr. Yevgen Gerasymenko</a:t>
                      </a:r>
                    </a:p>
                  </a:txBody>
                  <a:tcPr marL="35665" marR="35665" marT="35665" marB="35665" anchor="ctr"/>
                </a:tc>
                <a:tc vMerge="1">
                  <a:txBody>
                    <a:bodyPr/>
                    <a:lstStyle/>
                    <a:p>
                      <a:endParaRPr lang="en-US"/>
                    </a:p>
                  </a:txBody>
                  <a:tcPr/>
                </a:tc>
              </a:tr>
              <a:tr h="287833">
                <a:tc>
                  <a:txBody>
                    <a:bodyPr/>
                    <a:lstStyle/>
                    <a:p>
                      <a:pPr algn="ctr"/>
                      <a:r>
                        <a:rPr lang="en-US" sz="1400">
                          <a:effectLst/>
                        </a:rPr>
                        <a:t>Practical Skills</a:t>
                      </a:r>
                    </a:p>
                  </a:txBody>
                  <a:tcPr marL="35665" marR="35665" marT="35665" marB="35665" anchor="ctr"/>
                </a:tc>
                <a:tc>
                  <a:txBody>
                    <a:bodyPr/>
                    <a:lstStyle/>
                    <a:p>
                      <a:pPr algn="ctr"/>
                      <a:r>
                        <a:rPr lang="en-US" sz="1400" dirty="0" err="1">
                          <a:effectLst/>
                        </a:rPr>
                        <a:t>Taras</a:t>
                      </a:r>
                      <a:r>
                        <a:rPr lang="en-US" sz="1400" dirty="0">
                          <a:effectLst/>
                        </a:rPr>
                        <a:t> </a:t>
                      </a:r>
                      <a:r>
                        <a:rPr lang="en-US" sz="1400" dirty="0" err="1">
                          <a:effectLst/>
                        </a:rPr>
                        <a:t>Tretyak</a:t>
                      </a:r>
                      <a:r>
                        <a:rPr lang="en-US" sz="1400" dirty="0">
                          <a:effectLst/>
                        </a:rPr>
                        <a:t>,</a:t>
                      </a:r>
                    </a:p>
                  </a:txBody>
                  <a:tcPr marL="35665" marR="35665" marT="35665" marB="35665" anchor="ctr"/>
                </a:tc>
                <a:tc vMerge="1">
                  <a:txBody>
                    <a:bodyPr/>
                    <a:lstStyle/>
                    <a:p>
                      <a:endParaRPr lang="en-US"/>
                    </a:p>
                  </a:txBody>
                  <a:tcPr/>
                </a:tc>
              </a:tr>
              <a:tr h="287833">
                <a:tc gridSpan="2">
                  <a:txBody>
                    <a:bodyPr/>
                    <a:lstStyle/>
                    <a:p>
                      <a:pPr algn="ctr"/>
                      <a:endParaRPr lang="en-US" sz="1300">
                        <a:effectLst/>
                      </a:endParaRPr>
                    </a:p>
                  </a:txBody>
                  <a:tcPr marL="35665" marR="35665" marT="35665" marB="35665" anchor="ctr"/>
                </a:tc>
                <a:tc hMerge="1">
                  <a:txBody>
                    <a:bodyPr/>
                    <a:lstStyle/>
                    <a:p>
                      <a:endParaRPr lang="en-US"/>
                    </a:p>
                  </a:txBody>
                  <a:tcPr/>
                </a:tc>
                <a:tc>
                  <a:txBody>
                    <a:bodyPr/>
                    <a:lstStyle/>
                    <a:p>
                      <a:endParaRPr lang="en-US" sz="1300" dirty="0"/>
                    </a:p>
                  </a:txBody>
                  <a:tcPr marL="68477" marR="68477" marT="34239" marB="34239"/>
                </a:tc>
              </a:tr>
            </a:tbl>
          </a:graphicData>
        </a:graphic>
      </p:graphicFrame>
      <p:sp>
        <p:nvSpPr>
          <p:cNvPr id="5" name="Rectangle 1"/>
          <p:cNvSpPr>
            <a:spLocks noChangeArrowheads="1"/>
          </p:cNvSpPr>
          <p:nvPr/>
        </p:nvSpPr>
        <p:spPr bwMode="auto">
          <a:xfrm>
            <a:off x="1452563" y="762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7027648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lstStyle/>
          <a:p>
            <a:r>
              <a:rPr lang="en-US" sz="3200" b="1" dirty="0">
                <a:effectLst/>
              </a:rPr>
              <a:t>LIST OF COURSES</a:t>
            </a:r>
            <a:r>
              <a:rPr lang="en-US" sz="3200" dirty="0">
                <a:effectLst/>
              </a:rPr>
              <a:t> </a:t>
            </a:r>
            <a:r>
              <a:rPr lang="en-US" sz="3200" b="1" dirty="0">
                <a:effectLst/>
              </a:rPr>
              <a:t>2011-2013</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03248368"/>
              </p:ext>
            </p:extLst>
          </p:nvPr>
        </p:nvGraphicFramePr>
        <p:xfrm>
          <a:off x="76200" y="611187"/>
          <a:ext cx="9067800" cy="6248874"/>
        </p:xfrm>
        <a:graphic>
          <a:graphicData uri="http://schemas.openxmlformats.org/drawingml/2006/table">
            <a:tbl>
              <a:tblPr>
                <a:tableStyleId>{69C7853C-536D-4A76-A0AE-DD22124D55A5}</a:tableStyleId>
              </a:tblPr>
              <a:tblGrid>
                <a:gridCol w="5727033"/>
                <a:gridCol w="2147637"/>
                <a:gridCol w="1193130"/>
              </a:tblGrid>
              <a:tr h="522069">
                <a:tc gridSpan="2">
                  <a:txBody>
                    <a:bodyPr/>
                    <a:lstStyle/>
                    <a:p>
                      <a:pPr algn="ctr"/>
                      <a:r>
                        <a:rPr lang="en-US" sz="1600" dirty="0">
                          <a:effectLst/>
                        </a:rPr>
                        <a:t>Term 3 (Mobility term)</a:t>
                      </a:r>
                    </a:p>
                    <a:p>
                      <a:pPr algn="ctr"/>
                      <a:r>
                        <a:rPr lang="en-US" sz="1600" dirty="0">
                          <a:effectLst/>
                        </a:rPr>
                        <a:t> </a:t>
                      </a:r>
                    </a:p>
                  </a:txBody>
                  <a:tcPr marL="17425" marR="17425" marT="17425" marB="17425"/>
                </a:tc>
                <a:tc hMerge="1">
                  <a:txBody>
                    <a:bodyPr/>
                    <a:lstStyle/>
                    <a:p>
                      <a:endParaRPr lang="en-US"/>
                    </a:p>
                  </a:txBody>
                  <a:tcPr/>
                </a:tc>
                <a:tc rowSpan="9">
                  <a:txBody>
                    <a:bodyPr/>
                    <a:lstStyle/>
                    <a:p>
                      <a:pPr algn="ctr"/>
                      <a:endParaRPr lang="en-US" sz="1600" dirty="0" smtClean="0">
                        <a:effectLst/>
                      </a:endParaRPr>
                    </a:p>
                    <a:p>
                      <a:pPr algn="ctr"/>
                      <a:endParaRPr lang="en-US" sz="1600" dirty="0" smtClean="0">
                        <a:effectLst/>
                      </a:endParaRPr>
                    </a:p>
                    <a:p>
                      <a:pPr algn="ctr"/>
                      <a:r>
                        <a:rPr lang="en-US" sz="2000" dirty="0" smtClean="0">
                          <a:effectLst/>
                        </a:rPr>
                        <a:t>University </a:t>
                      </a:r>
                      <a:r>
                        <a:rPr lang="en-US" sz="2000" dirty="0">
                          <a:effectLst/>
                        </a:rPr>
                        <a:t>of Political and Economic European Studies</a:t>
                      </a:r>
                    </a:p>
                    <a:p>
                      <a:pPr algn="ctr"/>
                      <a:r>
                        <a:rPr lang="en-US" sz="1600" dirty="0">
                          <a:effectLst/>
                        </a:rPr>
                        <a:t> </a:t>
                      </a:r>
                    </a:p>
                  </a:txBody>
                  <a:tcPr marL="17425" marR="17425" marT="17425" marB="17425" vert="vert"/>
                </a:tc>
              </a:tr>
              <a:tr h="522069">
                <a:tc>
                  <a:txBody>
                    <a:bodyPr/>
                    <a:lstStyle/>
                    <a:p>
                      <a:pPr algn="ctr"/>
                      <a:r>
                        <a:rPr lang="en-US" sz="1600" dirty="0">
                          <a:effectLst/>
                        </a:rPr>
                        <a:t>Course</a:t>
                      </a:r>
                    </a:p>
                  </a:txBody>
                  <a:tcPr marL="17425" marR="17425" marT="17425" marB="17425"/>
                </a:tc>
                <a:tc>
                  <a:txBody>
                    <a:bodyPr/>
                    <a:lstStyle/>
                    <a:p>
                      <a:pPr algn="ctr"/>
                      <a:r>
                        <a:rPr lang="en-US" sz="1600" dirty="0" smtClean="0">
                          <a:effectLst/>
                        </a:rPr>
                        <a:t>Lecturer</a:t>
                      </a:r>
                      <a:endParaRPr lang="en-US" sz="1600" dirty="0">
                        <a:effectLst/>
                      </a:endParaRPr>
                    </a:p>
                    <a:p>
                      <a:pPr algn="ctr"/>
                      <a:r>
                        <a:rPr lang="en-US" sz="1600" dirty="0">
                          <a:effectLst/>
                        </a:rPr>
                        <a:t> </a:t>
                      </a:r>
                    </a:p>
                  </a:txBody>
                  <a:tcPr marL="17425" marR="17425" marT="17425" marB="17425"/>
                </a:tc>
                <a:tc vMerge="1">
                  <a:txBody>
                    <a:bodyPr/>
                    <a:lstStyle/>
                    <a:p>
                      <a:endParaRPr lang="en-US"/>
                    </a:p>
                  </a:txBody>
                  <a:tcPr/>
                </a:tc>
              </a:tr>
              <a:tr h="522069">
                <a:tc>
                  <a:txBody>
                    <a:bodyPr/>
                    <a:lstStyle/>
                    <a:p>
                      <a:pPr algn="ctr"/>
                      <a:r>
                        <a:rPr lang="en-US" sz="1600" dirty="0">
                          <a:effectLst/>
                        </a:rPr>
                        <a:t>Guarantee of Human Rights in Detention Institutions</a:t>
                      </a:r>
                    </a:p>
                  </a:txBody>
                  <a:tcPr marL="17425" marR="17425" marT="17425" marB="17425"/>
                </a:tc>
                <a:tc>
                  <a:txBody>
                    <a:bodyPr/>
                    <a:lstStyle/>
                    <a:p>
                      <a:pPr algn="ctr"/>
                      <a:r>
                        <a:rPr lang="en-US" sz="1600">
                          <a:effectLst/>
                        </a:rPr>
                        <a:t>Dr. Victor Zaharia</a:t>
                      </a:r>
                    </a:p>
                    <a:p>
                      <a:pPr algn="ctr"/>
                      <a:r>
                        <a:rPr lang="en-US" sz="1600">
                          <a:effectLst/>
                        </a:rPr>
                        <a:t>Associate Professor</a:t>
                      </a:r>
                    </a:p>
                  </a:txBody>
                  <a:tcPr marL="17425" marR="17425" marT="17425" marB="17425"/>
                </a:tc>
                <a:tc vMerge="1">
                  <a:txBody>
                    <a:bodyPr/>
                    <a:lstStyle/>
                    <a:p>
                      <a:endParaRPr lang="en-US"/>
                    </a:p>
                  </a:txBody>
                  <a:tcPr/>
                </a:tc>
              </a:tr>
              <a:tr h="734571">
                <a:tc>
                  <a:txBody>
                    <a:bodyPr/>
                    <a:lstStyle/>
                    <a:p>
                      <a:pPr algn="ctr"/>
                      <a:r>
                        <a:rPr lang="en-US" sz="1600" dirty="0">
                          <a:effectLst/>
                        </a:rPr>
                        <a:t>Human Rights in environmental protection</a:t>
                      </a:r>
                    </a:p>
                    <a:p>
                      <a:pPr algn="ctr"/>
                      <a:r>
                        <a:rPr lang="en-US" sz="1600" dirty="0">
                          <a:effectLst/>
                        </a:rPr>
                        <a:t> </a:t>
                      </a:r>
                    </a:p>
                  </a:txBody>
                  <a:tcPr marL="17425" marR="17425" marT="17425" marB="17425"/>
                </a:tc>
                <a:tc>
                  <a:txBody>
                    <a:bodyPr/>
                    <a:lstStyle/>
                    <a:p>
                      <a:pPr algn="ctr"/>
                      <a:r>
                        <a:rPr lang="it-IT" sz="1600">
                          <a:effectLst/>
                        </a:rPr>
                        <a:t>Dr. Rodica Iordanov</a:t>
                      </a:r>
                    </a:p>
                    <a:p>
                      <a:pPr algn="ctr"/>
                      <a:r>
                        <a:rPr lang="it-IT" sz="1600">
                          <a:effectLst/>
                        </a:rPr>
                        <a:t>Associate Professor</a:t>
                      </a:r>
                    </a:p>
                  </a:txBody>
                  <a:tcPr marL="17425" marR="17425" marT="17425" marB="17425"/>
                </a:tc>
                <a:tc vMerge="1">
                  <a:txBody>
                    <a:bodyPr/>
                    <a:lstStyle/>
                    <a:p>
                      <a:endParaRPr lang="en-US"/>
                    </a:p>
                  </a:txBody>
                  <a:tcPr/>
                </a:tc>
              </a:tr>
              <a:tr h="968295">
                <a:tc>
                  <a:txBody>
                    <a:bodyPr/>
                    <a:lstStyle/>
                    <a:p>
                      <a:pPr algn="ctr"/>
                      <a:r>
                        <a:rPr lang="en-US" sz="1600" dirty="0">
                          <a:effectLst/>
                        </a:rPr>
                        <a:t>Democratization through Europeanization: EU Democracy Promotion in the Eastern Neighborhood</a:t>
                      </a:r>
                    </a:p>
                  </a:txBody>
                  <a:tcPr marL="17425" marR="17425" marT="17425" marB="17425"/>
                </a:tc>
                <a:tc>
                  <a:txBody>
                    <a:bodyPr/>
                    <a:lstStyle/>
                    <a:p>
                      <a:pPr algn="ctr"/>
                      <a:r>
                        <a:rPr lang="vi-VN" sz="1600">
                          <a:effectLst/>
                        </a:rPr>
                        <a:t>Dr. Bănzaru Lucia</a:t>
                      </a:r>
                    </a:p>
                  </a:txBody>
                  <a:tcPr marL="17425" marR="17425" marT="17425" marB="17425"/>
                </a:tc>
                <a:tc vMerge="1">
                  <a:txBody>
                    <a:bodyPr/>
                    <a:lstStyle/>
                    <a:p>
                      <a:endParaRPr lang="en-US"/>
                    </a:p>
                  </a:txBody>
                  <a:tcPr/>
                </a:tc>
              </a:tr>
              <a:tr h="742906">
                <a:tc>
                  <a:txBody>
                    <a:bodyPr/>
                    <a:lstStyle/>
                    <a:p>
                      <a:pPr algn="ctr"/>
                      <a:r>
                        <a:rPr lang="en-US" sz="1600" dirty="0">
                          <a:effectLst/>
                        </a:rPr>
                        <a:t>International Civic Assistance and Collaboration in the Process of Democratization</a:t>
                      </a:r>
                    </a:p>
                  </a:txBody>
                  <a:tcPr marL="17425" marR="17425" marT="17425" marB="17425"/>
                </a:tc>
                <a:tc>
                  <a:txBody>
                    <a:bodyPr/>
                    <a:lstStyle/>
                    <a:p>
                      <a:pPr algn="ctr"/>
                      <a:r>
                        <a:rPr lang="en-US" sz="1600">
                          <a:effectLst/>
                        </a:rPr>
                        <a:t>Dr. Iulian Fruntașu</a:t>
                      </a:r>
                    </a:p>
                  </a:txBody>
                  <a:tcPr marL="17425" marR="17425" marT="17425" marB="17425"/>
                </a:tc>
                <a:tc vMerge="1">
                  <a:txBody>
                    <a:bodyPr/>
                    <a:lstStyle/>
                    <a:p>
                      <a:endParaRPr lang="en-US"/>
                    </a:p>
                  </a:txBody>
                  <a:tcPr/>
                </a:tc>
              </a:tr>
              <a:tr h="734571">
                <a:tc>
                  <a:txBody>
                    <a:bodyPr/>
                    <a:lstStyle/>
                    <a:p>
                      <a:pPr algn="ctr"/>
                      <a:r>
                        <a:rPr lang="en-US" sz="1600" dirty="0">
                          <a:effectLst/>
                        </a:rPr>
                        <a:t>Multiculturalism and Intercultural Communication within the EU</a:t>
                      </a:r>
                    </a:p>
                  </a:txBody>
                  <a:tcPr marL="17425" marR="17425" marT="17425" marB="17425"/>
                </a:tc>
                <a:tc>
                  <a:txBody>
                    <a:bodyPr/>
                    <a:lstStyle/>
                    <a:p>
                      <a:pPr algn="ctr"/>
                      <a:r>
                        <a:rPr lang="en-US" sz="1600">
                          <a:effectLst/>
                        </a:rPr>
                        <a:t>Prof. Valentina Teosa</a:t>
                      </a:r>
                    </a:p>
                  </a:txBody>
                  <a:tcPr marL="17425" marR="17425" marT="17425" marB="17425"/>
                </a:tc>
                <a:tc vMerge="1">
                  <a:txBody>
                    <a:bodyPr/>
                    <a:lstStyle/>
                    <a:p>
                      <a:endParaRPr lang="en-US"/>
                    </a:p>
                  </a:txBody>
                  <a:tcPr/>
                </a:tc>
              </a:tr>
              <a:tr h="734571">
                <a:tc>
                  <a:txBody>
                    <a:bodyPr/>
                    <a:lstStyle/>
                    <a:p>
                      <a:pPr algn="ctr"/>
                      <a:r>
                        <a:rPr lang="en-US" sz="1600" dirty="0">
                          <a:effectLst/>
                        </a:rPr>
                        <a:t>Protection of Human Rights in the Enforcement of Tax Liability</a:t>
                      </a:r>
                    </a:p>
                  </a:txBody>
                  <a:tcPr marL="17425" marR="17425" marT="17425" marB="17425"/>
                </a:tc>
                <a:tc>
                  <a:txBody>
                    <a:bodyPr/>
                    <a:lstStyle/>
                    <a:p>
                      <a:pPr algn="ctr"/>
                      <a:r>
                        <a:rPr lang="en-US" sz="1600">
                          <a:effectLst/>
                        </a:rPr>
                        <a:t>Dr. Cristina Ejova</a:t>
                      </a:r>
                    </a:p>
                  </a:txBody>
                  <a:tcPr marL="17425" marR="17425" marT="17425" marB="17425"/>
                </a:tc>
                <a:tc vMerge="1">
                  <a:txBody>
                    <a:bodyPr/>
                    <a:lstStyle/>
                    <a:p>
                      <a:endParaRPr lang="en-US"/>
                    </a:p>
                  </a:txBody>
                  <a:tcPr/>
                </a:tc>
              </a:tr>
              <a:tr h="765694">
                <a:tc>
                  <a:txBody>
                    <a:bodyPr/>
                    <a:lstStyle/>
                    <a:p>
                      <a:pPr algn="ctr"/>
                      <a:r>
                        <a:rPr lang="en-US" sz="1600" dirty="0">
                          <a:effectLst/>
                        </a:rPr>
                        <a:t>Practical Skills</a:t>
                      </a:r>
                    </a:p>
                  </a:txBody>
                  <a:tcPr marL="17425" marR="17425" marT="17425" marB="17425"/>
                </a:tc>
                <a:tc>
                  <a:txBody>
                    <a:bodyPr/>
                    <a:lstStyle/>
                    <a:p>
                      <a:pPr algn="ctr"/>
                      <a:r>
                        <a:rPr lang="en-US" sz="1600" dirty="0">
                          <a:effectLst/>
                        </a:rPr>
                        <a:t>Dr. </a:t>
                      </a:r>
                      <a:r>
                        <a:rPr lang="en-US" sz="1600" dirty="0" err="1">
                          <a:effectLst/>
                        </a:rPr>
                        <a:t>Vlad</a:t>
                      </a:r>
                      <a:r>
                        <a:rPr lang="en-US" sz="1600" dirty="0">
                          <a:effectLst/>
                        </a:rPr>
                        <a:t> </a:t>
                      </a:r>
                      <a:r>
                        <a:rPr lang="en-US" sz="1600" dirty="0" err="1">
                          <a:effectLst/>
                        </a:rPr>
                        <a:t>Vlaicu</a:t>
                      </a:r>
                      <a:endParaRPr lang="en-US" sz="1600" dirty="0">
                        <a:effectLst/>
                      </a:endParaRPr>
                    </a:p>
                    <a:p>
                      <a:pPr algn="ctr"/>
                      <a:r>
                        <a:rPr lang="en-US" sz="1600" dirty="0">
                          <a:effectLst/>
                        </a:rPr>
                        <a:t>Associate Professor</a:t>
                      </a:r>
                    </a:p>
                    <a:p>
                      <a:pPr algn="ctr"/>
                      <a:r>
                        <a:rPr lang="en-US" sz="1600" dirty="0">
                          <a:effectLst/>
                        </a:rPr>
                        <a:t> </a:t>
                      </a:r>
                    </a:p>
                  </a:txBody>
                  <a:tcPr marL="17425" marR="17425" marT="17425" marB="17425"/>
                </a:tc>
                <a:tc vMerge="1">
                  <a:txBody>
                    <a:bodyPr/>
                    <a:lstStyle/>
                    <a:p>
                      <a:endParaRPr lang="en-US"/>
                    </a:p>
                  </a:txBody>
                  <a:tcPr/>
                </a:tc>
              </a:tr>
            </a:tbl>
          </a:graphicData>
        </a:graphic>
      </p:graphicFrame>
      <p:sp>
        <p:nvSpPr>
          <p:cNvPr id="5" name="Rectangle 1"/>
          <p:cNvSpPr>
            <a:spLocks noChangeArrowheads="1"/>
          </p:cNvSpPr>
          <p:nvPr/>
        </p:nvSpPr>
        <p:spPr bwMode="auto">
          <a:xfrm>
            <a:off x="3792538" y="6111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7834600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dirty="0" smtClean="0"/>
              <a:t>                                                            MA in </a:t>
            </a:r>
            <a:r>
              <a:rPr lang="en-US" sz="1800" b="1" dirty="0" smtClean="0">
                <a:solidFill>
                  <a:schemeClr val="bg2">
                    <a:lumMod val="50000"/>
                  </a:schemeClr>
                </a:solidFill>
              </a:rPr>
              <a:t>Human </a:t>
            </a:r>
            <a:r>
              <a:rPr lang="en-US" sz="1800" b="1" dirty="0">
                <a:solidFill>
                  <a:schemeClr val="bg2">
                    <a:lumMod val="50000"/>
                  </a:schemeClr>
                </a:solidFill>
              </a:rPr>
              <a:t>Rights and Democratization</a:t>
            </a:r>
            <a:endParaRPr lang="en-US" sz="1800" dirty="0"/>
          </a:p>
        </p:txBody>
      </p:sp>
      <p:sp>
        <p:nvSpPr>
          <p:cNvPr id="3" name="Content Placeholder 2"/>
          <p:cNvSpPr>
            <a:spLocks noGrp="1"/>
          </p:cNvSpPr>
          <p:nvPr>
            <p:ph idx="1"/>
          </p:nvPr>
        </p:nvSpPr>
        <p:spPr>
          <a:xfrm>
            <a:off x="457200" y="1600200"/>
            <a:ext cx="8229600" cy="4953000"/>
          </a:xfrm>
        </p:spPr>
        <p:txBody>
          <a:bodyPr>
            <a:normAutofit/>
          </a:bodyPr>
          <a:lstStyle/>
          <a:p>
            <a:pPr marL="0" indent="0" algn="ctr">
              <a:buNone/>
            </a:pPr>
            <a:r>
              <a:rPr lang="en-US" sz="4400" b="1" dirty="0">
                <a:solidFill>
                  <a:schemeClr val="bg2">
                    <a:lumMod val="50000"/>
                  </a:schemeClr>
                </a:solidFill>
              </a:rPr>
              <a:t>Curriculum for Interdisciplinary </a:t>
            </a:r>
            <a:r>
              <a:rPr lang="en-US" sz="4400" b="1" dirty="0" smtClean="0">
                <a:solidFill>
                  <a:schemeClr val="bg2">
                    <a:lumMod val="50000"/>
                  </a:schemeClr>
                </a:solidFill>
              </a:rPr>
              <a:t>MA in </a:t>
            </a:r>
            <a:r>
              <a:rPr lang="en-US" sz="4400" b="1" dirty="0">
                <a:solidFill>
                  <a:schemeClr val="bg2">
                    <a:lumMod val="50000"/>
                  </a:schemeClr>
                </a:solidFill>
              </a:rPr>
              <a:t>Human Rights and </a:t>
            </a:r>
            <a:r>
              <a:rPr lang="en-US" sz="4400" b="1" dirty="0" smtClean="0">
                <a:solidFill>
                  <a:schemeClr val="bg2">
                    <a:lumMod val="50000"/>
                  </a:schemeClr>
                </a:solidFill>
              </a:rPr>
              <a:t>Democratization</a:t>
            </a:r>
          </a:p>
          <a:p>
            <a:pPr marL="0" indent="0" algn="ctr">
              <a:buNone/>
            </a:pPr>
            <a:r>
              <a:rPr lang="en-US" sz="4400" b="1" dirty="0" smtClean="0">
                <a:solidFill>
                  <a:schemeClr val="bg2">
                    <a:lumMod val="50000"/>
                  </a:schemeClr>
                </a:solidFill>
              </a:rPr>
              <a:t>2012 </a:t>
            </a:r>
            <a:r>
              <a:rPr lang="en-US" sz="4400" b="1" dirty="0">
                <a:solidFill>
                  <a:schemeClr val="bg2">
                    <a:lumMod val="50000"/>
                  </a:schemeClr>
                </a:solidFill>
              </a:rPr>
              <a:t>– </a:t>
            </a:r>
            <a:r>
              <a:rPr lang="en-US" sz="4400" b="1" dirty="0" smtClean="0">
                <a:solidFill>
                  <a:schemeClr val="bg2">
                    <a:lumMod val="50000"/>
                  </a:schemeClr>
                </a:solidFill>
              </a:rPr>
              <a:t>2014</a:t>
            </a:r>
          </a:p>
          <a:p>
            <a:pPr marL="0" indent="0" algn="ctr">
              <a:buNone/>
            </a:pPr>
            <a:r>
              <a:rPr lang="en-US" sz="4400" b="1" dirty="0">
                <a:solidFill>
                  <a:schemeClr val="accent3"/>
                </a:solidFill>
              </a:rPr>
              <a:t>Semester Courses</a:t>
            </a:r>
          </a:p>
          <a:p>
            <a:pPr marL="0" indent="0" algn="ctr">
              <a:buNone/>
            </a:pPr>
            <a:endParaRPr lang="en-US" sz="4400" b="1" dirty="0">
              <a:solidFill>
                <a:schemeClr val="bg2">
                  <a:lumMod val="50000"/>
                </a:schemeClr>
              </a:solidFill>
            </a:endParaRPr>
          </a:p>
        </p:txBody>
      </p:sp>
      <p:pic>
        <p:nvPicPr>
          <p:cNvPr id="4" name="Picture 4" descr="http://www.regionalmaster.net/images/stories/RMP_logotype.png"/>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457200" y="381000"/>
            <a:ext cx="3048000" cy="952500"/>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346079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lstStyle/>
          <a:p>
            <a:r>
              <a:rPr lang="en-US" sz="3200" b="1" dirty="0">
                <a:effectLst/>
              </a:rPr>
              <a:t>LIST OF </a:t>
            </a:r>
            <a:r>
              <a:rPr lang="en-US" sz="3200" b="1" dirty="0" smtClean="0">
                <a:effectLst/>
              </a:rPr>
              <a:t>COURSES 2012-2014</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01029256"/>
              </p:ext>
            </p:extLst>
          </p:nvPr>
        </p:nvGraphicFramePr>
        <p:xfrm>
          <a:off x="76200" y="609600"/>
          <a:ext cx="9067800" cy="6248400"/>
        </p:xfrm>
        <a:graphic>
          <a:graphicData uri="http://schemas.openxmlformats.org/drawingml/2006/table">
            <a:tbl>
              <a:tblPr/>
              <a:tblGrid>
                <a:gridCol w="8121593"/>
                <a:gridCol w="946207"/>
              </a:tblGrid>
              <a:tr h="661641">
                <a:tc>
                  <a:txBody>
                    <a:bodyPr/>
                    <a:lstStyle/>
                    <a:p>
                      <a:pPr algn="ctr"/>
                      <a:r>
                        <a:rPr lang="en-US" sz="1700" b="1" dirty="0">
                          <a:effectLst/>
                        </a:rPr>
                        <a:t>Term 1 and 2</a:t>
                      </a:r>
                      <a:endParaRPr lang="en-US" sz="1700" dirty="0">
                        <a:effectLst/>
                      </a:endParaRPr>
                    </a:p>
                    <a:p>
                      <a:pPr algn="ctr"/>
                      <a:r>
                        <a:rPr lang="en-US" sz="1700" dirty="0">
                          <a:effectLst/>
                        </a:rPr>
                        <a:t> </a:t>
                      </a: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8C300"/>
                    </a:solidFill>
                  </a:tcPr>
                </a:tc>
                <a:tc rowSpan="12">
                  <a:txBody>
                    <a:bodyPr/>
                    <a:lstStyle/>
                    <a:p>
                      <a:pPr algn="ctr"/>
                      <a:r>
                        <a:rPr lang="en-US" sz="3600" b="1" dirty="0" smtClean="0">
                          <a:effectLst/>
                        </a:rPr>
                        <a:t>Yerevan </a:t>
                      </a:r>
                      <a:r>
                        <a:rPr lang="en-US" sz="3600" b="1" dirty="0">
                          <a:effectLst/>
                        </a:rPr>
                        <a:t>State University</a:t>
                      </a:r>
                      <a:endParaRPr lang="en-US" sz="3600" dirty="0">
                        <a:effectLst/>
                      </a:endParaRPr>
                    </a:p>
                  </a:txBody>
                  <a:tcPr marL="45954" marR="45954" marT="45954" marB="45954" vert="vert"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r>
              <a:tr h="379759">
                <a:tc>
                  <a:txBody>
                    <a:bodyPr/>
                    <a:lstStyle/>
                    <a:p>
                      <a:pPr algn="ctr"/>
                      <a:r>
                        <a:rPr lang="en-US" sz="1700" b="1" dirty="0">
                          <a:effectLst/>
                        </a:rPr>
                        <a:t>Course</a:t>
                      </a:r>
                      <a:endParaRPr lang="en-US" sz="1700" dirty="0">
                        <a:effectLst/>
                      </a:endParaRP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61641">
                <a:tc>
                  <a:txBody>
                    <a:bodyPr/>
                    <a:lstStyle/>
                    <a:p>
                      <a:pPr algn="ctr"/>
                      <a:r>
                        <a:rPr lang="en-US" sz="1700" dirty="0">
                          <a:effectLst/>
                        </a:rPr>
                        <a:t>Theoretical Bases of Human Rights</a:t>
                      </a:r>
                      <a:br>
                        <a:rPr lang="en-US" sz="1700" dirty="0">
                          <a:effectLst/>
                        </a:rPr>
                      </a:br>
                      <a:endParaRPr lang="en-US" sz="1700" dirty="0">
                        <a:effectLst/>
                      </a:endParaRP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379759">
                <a:tc>
                  <a:txBody>
                    <a:bodyPr/>
                    <a:lstStyle/>
                    <a:p>
                      <a:pPr algn="ctr"/>
                      <a:r>
                        <a:rPr lang="en-US" sz="1700" dirty="0">
                          <a:effectLst/>
                        </a:rPr>
                        <a:t>Democracy: Theory and Practice</a:t>
                      </a: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379759">
                <a:tc>
                  <a:txBody>
                    <a:bodyPr/>
                    <a:lstStyle/>
                    <a:p>
                      <a:pPr algn="ctr"/>
                      <a:r>
                        <a:rPr lang="en-US" sz="1700">
                          <a:effectLst/>
                        </a:rPr>
                        <a:t>International Human Rights</a:t>
                      </a: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61641">
                <a:tc>
                  <a:txBody>
                    <a:bodyPr/>
                    <a:lstStyle/>
                    <a:p>
                      <a:pPr algn="ctr"/>
                      <a:r>
                        <a:rPr lang="en-US" sz="1700">
                          <a:effectLst/>
                        </a:rPr>
                        <a:t>European System of Protection of Human Rights</a:t>
                      </a: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61641">
                <a:tc>
                  <a:txBody>
                    <a:bodyPr/>
                    <a:lstStyle/>
                    <a:p>
                      <a:pPr algn="ctr"/>
                      <a:r>
                        <a:rPr lang="en-US" sz="1700">
                          <a:effectLst/>
                        </a:rPr>
                        <a:t>Protection of Human Rights During Armed Conflicts</a:t>
                      </a: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61641">
                <a:tc>
                  <a:txBody>
                    <a:bodyPr/>
                    <a:lstStyle/>
                    <a:p>
                      <a:pPr algn="ctr"/>
                      <a:r>
                        <a:rPr lang="en-US" sz="1700">
                          <a:effectLst/>
                        </a:rPr>
                        <a:t>Human Rights and Democratization in EU Eastern Partnership Programme</a:t>
                      </a: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379759">
                <a:tc>
                  <a:txBody>
                    <a:bodyPr/>
                    <a:lstStyle/>
                    <a:p>
                      <a:pPr algn="ctr"/>
                      <a:r>
                        <a:rPr lang="en-US" sz="1700">
                          <a:effectLst/>
                        </a:rPr>
                        <a:t>Electoral Rights</a:t>
                      </a: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379759">
                <a:tc>
                  <a:txBody>
                    <a:bodyPr/>
                    <a:lstStyle/>
                    <a:p>
                      <a:pPr algn="ctr"/>
                      <a:r>
                        <a:rPr lang="en-US" sz="1700">
                          <a:effectLst/>
                        </a:rPr>
                        <a:t>Transitology</a:t>
                      </a: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61641">
                <a:tc>
                  <a:txBody>
                    <a:bodyPr/>
                    <a:lstStyle/>
                    <a:p>
                      <a:pPr algn="ctr"/>
                      <a:r>
                        <a:rPr lang="en-US" sz="1700">
                          <a:effectLst/>
                        </a:rPr>
                        <a:t>Local Self-Governance, Public Participation and Local Democracy in Transitional Countries</a:t>
                      </a: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379759">
                <a:tc>
                  <a:txBody>
                    <a:bodyPr/>
                    <a:lstStyle/>
                    <a:p>
                      <a:pPr algn="ctr"/>
                      <a:r>
                        <a:rPr lang="en-US" sz="1700" dirty="0">
                          <a:effectLst/>
                        </a:rPr>
                        <a:t>Peace, Democracy and Conflict Resolution</a:t>
                      </a:r>
                    </a:p>
                  </a:txBody>
                  <a:tcPr marL="45954" marR="45954" marT="45954" marB="45954"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bl>
          </a:graphicData>
        </a:graphic>
      </p:graphicFrame>
    </p:spTree>
    <p:extLst>
      <p:ext uri="{BB962C8B-B14F-4D97-AF65-F5344CB8AC3E}">
        <p14:creationId xmlns:p14="http://schemas.microsoft.com/office/powerpoint/2010/main" val="8066671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lstStyle/>
          <a:p>
            <a:r>
              <a:rPr lang="en-US" sz="3200" b="1" dirty="0">
                <a:effectLst/>
              </a:rPr>
              <a:t>LIST OF COURSES 2012-2014</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39393201"/>
              </p:ext>
            </p:extLst>
          </p:nvPr>
        </p:nvGraphicFramePr>
        <p:xfrm>
          <a:off x="76200" y="515136"/>
          <a:ext cx="8915403" cy="6197172"/>
        </p:xfrm>
        <a:graphic>
          <a:graphicData uri="http://schemas.openxmlformats.org/drawingml/2006/table">
            <a:tbl>
              <a:tblPr/>
              <a:tblGrid>
                <a:gridCol w="7830047"/>
                <a:gridCol w="1085356"/>
              </a:tblGrid>
              <a:tr h="618096">
                <a:tc>
                  <a:txBody>
                    <a:bodyPr/>
                    <a:lstStyle/>
                    <a:p>
                      <a:pPr algn="ctr"/>
                      <a:r>
                        <a:rPr lang="en-US" sz="1600" b="1" dirty="0">
                          <a:effectLst/>
                        </a:rPr>
                        <a:t>Term 3 (Mobility term)</a:t>
                      </a:r>
                      <a:endParaRPr lang="en-US" sz="1600" dirty="0">
                        <a:effectLst/>
                      </a:endParaRPr>
                    </a:p>
                    <a:p>
                      <a:pPr algn="ctr"/>
                      <a:r>
                        <a:rPr lang="en-US" sz="1600" dirty="0">
                          <a:effectLst/>
                        </a:rPr>
                        <a:t> </a:t>
                      </a: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8C300"/>
                    </a:solidFill>
                  </a:tcPr>
                </a:tc>
                <a:tc rowSpan="11">
                  <a:txBody>
                    <a:bodyPr/>
                    <a:lstStyle/>
                    <a:p>
                      <a:pPr algn="ctr"/>
                      <a:r>
                        <a:rPr lang="en-US" sz="3200" b="1" dirty="0" smtClean="0">
                          <a:effectLst/>
                        </a:rPr>
                        <a:t>Belarusian </a:t>
                      </a:r>
                      <a:r>
                        <a:rPr lang="en-US" sz="3200" b="1" dirty="0">
                          <a:effectLst/>
                        </a:rPr>
                        <a:t>State University</a:t>
                      </a:r>
                      <a:endParaRPr lang="en-US" sz="3200" dirty="0">
                        <a:effectLst/>
                      </a:endParaRPr>
                    </a:p>
                    <a:p>
                      <a:pPr algn="ctr"/>
                      <a:r>
                        <a:rPr lang="en-US" sz="3200" dirty="0">
                          <a:effectLst/>
                        </a:rPr>
                        <a:t>Host University</a:t>
                      </a:r>
                    </a:p>
                  </a:txBody>
                  <a:tcPr marL="41527" marR="41527" marT="41527" marB="41527" vert="vert"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r>
              <a:tr h="354022">
                <a:tc>
                  <a:txBody>
                    <a:bodyPr/>
                    <a:lstStyle/>
                    <a:p>
                      <a:pPr algn="ctr"/>
                      <a:r>
                        <a:rPr lang="en-US" sz="1800" b="1" dirty="0">
                          <a:effectLst/>
                        </a:rPr>
                        <a:t>Course</a:t>
                      </a:r>
                      <a:endParaRPr lang="en-US" sz="1800" dirty="0">
                        <a:effectLst/>
                      </a:endParaRP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08041">
                <a:tc>
                  <a:txBody>
                    <a:bodyPr/>
                    <a:lstStyle/>
                    <a:p>
                      <a:pPr algn="ctr"/>
                      <a:r>
                        <a:rPr lang="en-US" sz="1800" dirty="0">
                          <a:effectLst/>
                        </a:rPr>
                        <a:t>International Security and Human Rights</a:t>
                      </a: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354022">
                <a:tc>
                  <a:txBody>
                    <a:bodyPr/>
                    <a:lstStyle/>
                    <a:p>
                      <a:pPr algn="ctr"/>
                      <a:r>
                        <a:rPr lang="en-US" sz="1800" dirty="0">
                          <a:effectLst/>
                        </a:rPr>
                        <a:t>Theory of Political System</a:t>
                      </a: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08041">
                <a:tc>
                  <a:txBody>
                    <a:bodyPr/>
                    <a:lstStyle/>
                    <a:p>
                      <a:pPr algn="ctr"/>
                      <a:r>
                        <a:rPr lang="en-US" sz="1800" dirty="0">
                          <a:effectLst/>
                        </a:rPr>
                        <a:t>The EU Transformation: Political and Institutional Aspects</a:t>
                      </a: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08041">
                <a:tc>
                  <a:txBody>
                    <a:bodyPr/>
                    <a:lstStyle/>
                    <a:p>
                      <a:pPr algn="ctr"/>
                      <a:r>
                        <a:rPr lang="en-US" sz="1800" dirty="0">
                          <a:effectLst/>
                        </a:rPr>
                        <a:t>Law of the European Convention of Human Rights</a:t>
                      </a: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08041">
                <a:tc>
                  <a:txBody>
                    <a:bodyPr/>
                    <a:lstStyle/>
                    <a:p>
                      <a:pPr algn="ctr"/>
                      <a:r>
                        <a:rPr lang="en-US" sz="1800" dirty="0">
                          <a:effectLst/>
                        </a:rPr>
                        <a:t>International Protection of Children Rights</a:t>
                      </a: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08041">
                <a:tc>
                  <a:txBody>
                    <a:bodyPr/>
                    <a:lstStyle/>
                    <a:p>
                      <a:pPr algn="ctr"/>
                      <a:r>
                        <a:rPr lang="en-US" sz="1800" dirty="0">
                          <a:effectLst/>
                        </a:rPr>
                        <a:t>EU and CIS Countries: Transplanting Human Rights Experience</a:t>
                      </a: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08041">
                <a:tc>
                  <a:txBody>
                    <a:bodyPr/>
                    <a:lstStyle/>
                    <a:p>
                      <a:pPr algn="ctr"/>
                      <a:r>
                        <a:rPr lang="en-US" sz="1800" dirty="0">
                          <a:effectLst/>
                        </a:rPr>
                        <a:t>Human Rights and Targeted sanctions of International Organizations</a:t>
                      </a: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08041">
                <a:tc>
                  <a:txBody>
                    <a:bodyPr/>
                    <a:lstStyle/>
                    <a:p>
                      <a:pPr algn="ctr"/>
                      <a:r>
                        <a:rPr lang="en-US" sz="1800" dirty="0">
                          <a:effectLst/>
                        </a:rPr>
                        <a:t>Universal Mechanisms and Procedures of Human Rights Protection</a:t>
                      </a: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608041">
                <a:tc>
                  <a:txBody>
                    <a:bodyPr/>
                    <a:lstStyle/>
                    <a:p>
                      <a:pPr algn="ctr"/>
                      <a:r>
                        <a:rPr lang="en-US" sz="1800" dirty="0">
                          <a:effectLst/>
                        </a:rPr>
                        <a:t>Democracy and Democratization in Contemporary Europe</a:t>
                      </a:r>
                    </a:p>
                  </a:txBody>
                  <a:tcPr marL="41527" marR="41527" marT="41527" marB="41527"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bl>
          </a:graphicData>
        </a:graphic>
      </p:graphicFrame>
      <p:sp>
        <p:nvSpPr>
          <p:cNvPr id="5" name="Rectangle 1"/>
          <p:cNvSpPr>
            <a:spLocks noChangeArrowheads="1"/>
          </p:cNvSpPr>
          <p:nvPr/>
        </p:nvSpPr>
        <p:spPr bwMode="auto">
          <a:xfrm>
            <a:off x="984250" y="514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66983058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52463"/>
          </a:xfrm>
        </p:spPr>
        <p:txBody>
          <a:bodyPr/>
          <a:lstStyle/>
          <a:p>
            <a:r>
              <a:rPr lang="en-US" sz="3200" b="1" dirty="0">
                <a:effectLst/>
              </a:rPr>
              <a:t>LIST OF COURSES 2012-2014</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00613657"/>
              </p:ext>
            </p:extLst>
          </p:nvPr>
        </p:nvGraphicFramePr>
        <p:xfrm>
          <a:off x="152400" y="533404"/>
          <a:ext cx="8839203" cy="6324597"/>
        </p:xfrm>
        <a:graphic>
          <a:graphicData uri="http://schemas.openxmlformats.org/drawingml/2006/table">
            <a:tbl>
              <a:tblPr/>
              <a:tblGrid>
                <a:gridCol w="7848600"/>
                <a:gridCol w="990603"/>
              </a:tblGrid>
              <a:tr h="733253">
                <a:tc>
                  <a:txBody>
                    <a:bodyPr/>
                    <a:lstStyle/>
                    <a:p>
                      <a:pPr algn="ctr"/>
                      <a:r>
                        <a:rPr lang="en-US" sz="1800" b="1" dirty="0">
                          <a:effectLst/>
                        </a:rPr>
                        <a:t>Term 3 (Mobility term)</a:t>
                      </a:r>
                      <a:endParaRPr lang="en-US" sz="1800" dirty="0">
                        <a:effectLst/>
                      </a:endParaRPr>
                    </a:p>
                    <a:p>
                      <a:pPr algn="ctr"/>
                      <a:r>
                        <a:rPr lang="en-US" sz="1800" dirty="0">
                          <a:effectLst/>
                        </a:rPr>
                        <a:t> </a:t>
                      </a:r>
                    </a:p>
                  </a:txBody>
                  <a:tcPr marL="46685" marR="46685" marT="46685" marB="46685"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C000"/>
                    </a:solidFill>
                  </a:tcPr>
                </a:tc>
                <a:tc rowSpan="10">
                  <a:txBody>
                    <a:bodyPr/>
                    <a:lstStyle/>
                    <a:p>
                      <a:pPr algn="ctr"/>
                      <a:r>
                        <a:rPr lang="en-US" sz="2400" b="1" dirty="0" err="1" smtClean="0">
                          <a:effectLst/>
                        </a:rPr>
                        <a:t>Taras</a:t>
                      </a:r>
                      <a:r>
                        <a:rPr lang="en-US" sz="2400" b="1" dirty="0" smtClean="0">
                          <a:effectLst/>
                        </a:rPr>
                        <a:t> </a:t>
                      </a:r>
                      <a:r>
                        <a:rPr lang="en-US" sz="2400" b="1" dirty="0">
                          <a:effectLst/>
                        </a:rPr>
                        <a:t>Shevchenko National University of Kyiv</a:t>
                      </a:r>
                      <a:endParaRPr lang="en-US" sz="2400" dirty="0">
                        <a:effectLst/>
                      </a:endParaRPr>
                    </a:p>
                    <a:p>
                      <a:pPr algn="ctr"/>
                      <a:r>
                        <a:rPr lang="en-US" sz="2400" dirty="0">
                          <a:effectLst/>
                        </a:rPr>
                        <a:t>Host University</a:t>
                      </a:r>
                    </a:p>
                  </a:txBody>
                  <a:tcPr marL="46685" marR="46685" marT="46685" marB="46685" vert="vert"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r>
              <a:tr h="419945">
                <a:tc>
                  <a:txBody>
                    <a:bodyPr/>
                    <a:lstStyle/>
                    <a:p>
                      <a:pPr algn="ctr"/>
                      <a:r>
                        <a:rPr lang="en-US" sz="1800" b="1" dirty="0">
                          <a:effectLst/>
                        </a:rPr>
                        <a:t>Course</a:t>
                      </a:r>
                      <a:endParaRPr lang="en-US" sz="1800" dirty="0">
                        <a:effectLst/>
                      </a:endParaRPr>
                    </a:p>
                  </a:txBody>
                  <a:tcPr marL="46685" marR="46685" marT="46685" marB="46685"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720888">
                <a:tc>
                  <a:txBody>
                    <a:bodyPr/>
                    <a:lstStyle/>
                    <a:p>
                      <a:pPr algn="ctr"/>
                      <a:r>
                        <a:rPr lang="en-US" sz="1800">
                          <a:effectLst/>
                        </a:rPr>
                        <a:t>Law Interpretation and Application in the Context of Human Rights</a:t>
                      </a:r>
                    </a:p>
                  </a:txBody>
                  <a:tcPr marL="46685" marR="46685" marT="46685" marB="46685"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720888">
                <a:tc>
                  <a:txBody>
                    <a:bodyPr/>
                    <a:lstStyle/>
                    <a:p>
                      <a:pPr algn="ctr"/>
                      <a:r>
                        <a:rPr lang="en-US" sz="1800">
                          <a:effectLst/>
                        </a:rPr>
                        <a:t>Role of the European Court of Human Rights in Human Rights Enforcing</a:t>
                      </a:r>
                    </a:p>
                  </a:txBody>
                  <a:tcPr marL="46685" marR="46685" marT="46685" marB="46685"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720888">
                <a:tc>
                  <a:txBody>
                    <a:bodyPr/>
                    <a:lstStyle/>
                    <a:p>
                      <a:pPr algn="ctr"/>
                      <a:r>
                        <a:rPr lang="en-US" sz="1800">
                          <a:effectLst/>
                        </a:rPr>
                        <a:t>Civil Rights under European Convention of Human Rights</a:t>
                      </a:r>
                    </a:p>
                  </a:txBody>
                  <a:tcPr marL="46685" marR="46685" marT="46685" marB="46685"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419945">
                <a:tc>
                  <a:txBody>
                    <a:bodyPr/>
                    <a:lstStyle/>
                    <a:p>
                      <a:pPr algn="ctr"/>
                      <a:r>
                        <a:rPr lang="en-US" sz="1800">
                          <a:effectLst/>
                        </a:rPr>
                        <a:t>Civil Remedies of Human Rights</a:t>
                      </a:r>
                    </a:p>
                  </a:txBody>
                  <a:tcPr marL="46685" marR="46685" marT="46685" marB="46685"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419945">
                <a:tc>
                  <a:txBody>
                    <a:bodyPr/>
                    <a:lstStyle/>
                    <a:p>
                      <a:pPr algn="ctr"/>
                      <a:r>
                        <a:rPr lang="en-US" sz="1800">
                          <a:effectLst/>
                        </a:rPr>
                        <a:t>Human Rights in Criminal Proceedings</a:t>
                      </a:r>
                    </a:p>
                  </a:txBody>
                  <a:tcPr marL="46685" marR="46685" marT="46685" marB="46685"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1028012">
                <a:tc>
                  <a:txBody>
                    <a:bodyPr/>
                    <a:lstStyle/>
                    <a:p>
                      <a:pPr algn="ctr"/>
                      <a:r>
                        <a:rPr lang="en-US" sz="1800">
                          <a:effectLst/>
                        </a:rPr>
                        <a:t>Administrative Justice as the Instrument of the Human Rights Protection</a:t>
                      </a:r>
                    </a:p>
                  </a:txBody>
                  <a:tcPr marL="46685" marR="46685" marT="46685" marB="46685"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720888">
                <a:tc>
                  <a:txBody>
                    <a:bodyPr/>
                    <a:lstStyle/>
                    <a:p>
                      <a:pPr algn="ctr"/>
                      <a:r>
                        <a:rPr lang="en-US" sz="1800">
                          <a:effectLst/>
                        </a:rPr>
                        <a:t>Asylum and Legal Protection of Refugees</a:t>
                      </a:r>
                    </a:p>
                  </a:txBody>
                  <a:tcPr marL="46685" marR="46685" marT="46685" marB="46685"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419945">
                <a:tc>
                  <a:txBody>
                    <a:bodyPr/>
                    <a:lstStyle/>
                    <a:p>
                      <a:pPr algn="ctr"/>
                      <a:r>
                        <a:rPr lang="en-US" sz="1800" dirty="0">
                          <a:effectLst/>
                        </a:rPr>
                        <a:t>Human Rights and the Environment</a:t>
                      </a:r>
                    </a:p>
                  </a:txBody>
                  <a:tcPr marL="46685" marR="46685" marT="46685" marB="46685"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bl>
          </a:graphicData>
        </a:graphic>
      </p:graphicFrame>
      <p:sp>
        <p:nvSpPr>
          <p:cNvPr id="5" name="Rectangle 1"/>
          <p:cNvSpPr>
            <a:spLocks noChangeArrowheads="1"/>
          </p:cNvSpPr>
          <p:nvPr/>
        </p:nvSpPr>
        <p:spPr bwMode="auto">
          <a:xfrm>
            <a:off x="538163" y="652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4366271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lstStyle/>
          <a:p>
            <a:r>
              <a:rPr lang="en-US" sz="3200" b="1" dirty="0">
                <a:effectLst/>
              </a:rPr>
              <a:t>LIST OF COURSES 2012-2014</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21931761"/>
              </p:ext>
            </p:extLst>
          </p:nvPr>
        </p:nvGraphicFramePr>
        <p:xfrm>
          <a:off x="152400" y="715100"/>
          <a:ext cx="8839201" cy="6032032"/>
        </p:xfrm>
        <a:graphic>
          <a:graphicData uri="http://schemas.openxmlformats.org/drawingml/2006/table">
            <a:tbl>
              <a:tblPr/>
              <a:tblGrid>
                <a:gridCol w="7620000"/>
                <a:gridCol w="1219201"/>
              </a:tblGrid>
              <a:tr h="527003">
                <a:tc>
                  <a:txBody>
                    <a:bodyPr/>
                    <a:lstStyle/>
                    <a:p>
                      <a:pPr algn="ctr"/>
                      <a:r>
                        <a:rPr lang="en-US" sz="1500" b="1" dirty="0">
                          <a:effectLst/>
                        </a:rPr>
                        <a:t>Term 3 (Mobility term)</a:t>
                      </a:r>
                      <a:endParaRPr lang="en-US" sz="1500" dirty="0">
                        <a:effectLst/>
                      </a:endParaRPr>
                    </a:p>
                    <a:p>
                      <a:pPr algn="ctr"/>
                      <a:r>
                        <a:rPr lang="en-US" sz="1500" dirty="0">
                          <a:effectLst/>
                        </a:rPr>
                        <a:t> </a:t>
                      </a:r>
                    </a:p>
                  </a:txBody>
                  <a:tcPr marL="38980" marR="38980" marT="38980" marB="38980"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C000"/>
                    </a:solidFill>
                  </a:tcPr>
                </a:tc>
                <a:tc rowSpan="10">
                  <a:txBody>
                    <a:bodyPr/>
                    <a:lstStyle/>
                    <a:p>
                      <a:pPr algn="ctr"/>
                      <a:r>
                        <a:rPr lang="en-US" sz="3200" b="1" dirty="0" smtClean="0">
                          <a:effectLst/>
                        </a:rPr>
                        <a:t>University </a:t>
                      </a:r>
                      <a:r>
                        <a:rPr lang="en-US" sz="3200" b="1" dirty="0">
                          <a:effectLst/>
                        </a:rPr>
                        <a:t>of Political and Economic European Studies</a:t>
                      </a:r>
                      <a:endParaRPr lang="en-US" sz="3200" dirty="0">
                        <a:effectLst/>
                      </a:endParaRPr>
                    </a:p>
                    <a:p>
                      <a:pPr algn="ctr"/>
                      <a:r>
                        <a:rPr lang="en-US" sz="1500" dirty="0">
                          <a:effectLst/>
                        </a:rPr>
                        <a:t> </a:t>
                      </a:r>
                    </a:p>
                  </a:txBody>
                  <a:tcPr marL="38980" marR="38980" marT="38980" marB="38980" vert="vert"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r>
              <a:tr h="302481">
                <a:tc>
                  <a:txBody>
                    <a:bodyPr/>
                    <a:lstStyle/>
                    <a:p>
                      <a:pPr algn="ctr"/>
                      <a:r>
                        <a:rPr lang="en-US" sz="2000" b="1" dirty="0">
                          <a:effectLst/>
                        </a:rPr>
                        <a:t>Course</a:t>
                      </a:r>
                      <a:endParaRPr lang="en-US" sz="2000" dirty="0">
                        <a:effectLst/>
                      </a:endParaRPr>
                    </a:p>
                  </a:txBody>
                  <a:tcPr marL="38980" marR="38980" marT="38980" marB="38980"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527003">
                <a:tc>
                  <a:txBody>
                    <a:bodyPr/>
                    <a:lstStyle/>
                    <a:p>
                      <a:pPr algn="ctr"/>
                      <a:r>
                        <a:rPr lang="en-US" sz="2000" dirty="0">
                          <a:effectLst/>
                        </a:rPr>
                        <a:t>Guarantee of Human Rights in Detention Institutions</a:t>
                      </a:r>
                    </a:p>
                  </a:txBody>
                  <a:tcPr marL="38980" marR="38980" marT="38980" marB="38980"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751525">
                <a:tc>
                  <a:txBody>
                    <a:bodyPr/>
                    <a:lstStyle/>
                    <a:p>
                      <a:pPr algn="ctr"/>
                      <a:r>
                        <a:rPr lang="en-US" sz="2000" dirty="0">
                          <a:effectLst/>
                        </a:rPr>
                        <a:t>Human Rights in environmental protection</a:t>
                      </a:r>
                    </a:p>
                    <a:p>
                      <a:pPr algn="ctr"/>
                      <a:r>
                        <a:rPr lang="en-US" sz="2000" dirty="0">
                          <a:effectLst/>
                        </a:rPr>
                        <a:t> </a:t>
                      </a:r>
                    </a:p>
                  </a:txBody>
                  <a:tcPr marL="38980" marR="38980" marT="38980" marB="38980"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751525">
                <a:tc>
                  <a:txBody>
                    <a:bodyPr/>
                    <a:lstStyle/>
                    <a:p>
                      <a:pPr algn="ctr"/>
                      <a:r>
                        <a:rPr lang="en-US" sz="2000" dirty="0">
                          <a:effectLst/>
                        </a:rPr>
                        <a:t>Principles of applying the European Convention on Human Rights (ECHR) into domestic law</a:t>
                      </a:r>
                    </a:p>
                  </a:txBody>
                  <a:tcPr marL="38980" marR="38980" marT="38980" marB="38980"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527003">
                <a:tc>
                  <a:txBody>
                    <a:bodyPr/>
                    <a:lstStyle/>
                    <a:p>
                      <a:pPr algn="ctr"/>
                      <a:r>
                        <a:rPr lang="en-US" sz="2000" dirty="0">
                          <a:effectLst/>
                        </a:rPr>
                        <a:t>Human rights in the context of democratic transition</a:t>
                      </a:r>
                    </a:p>
                  </a:txBody>
                  <a:tcPr marL="38980" marR="38980" marT="38980" marB="38980"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751525">
                <a:tc>
                  <a:txBody>
                    <a:bodyPr/>
                    <a:lstStyle/>
                    <a:p>
                      <a:pPr algn="ctr"/>
                      <a:r>
                        <a:rPr lang="en-US" sz="2000" dirty="0">
                          <a:effectLst/>
                        </a:rPr>
                        <a:t>Strengthening Democracy Through Civic Engagement</a:t>
                      </a:r>
                    </a:p>
                    <a:p>
                      <a:pPr algn="ctr"/>
                      <a:r>
                        <a:rPr lang="en-US" sz="2000" dirty="0">
                          <a:effectLst/>
                        </a:rPr>
                        <a:t> </a:t>
                      </a:r>
                    </a:p>
                  </a:txBody>
                  <a:tcPr marL="38980" marR="38980" marT="38980" marB="38980"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751525">
                <a:tc>
                  <a:txBody>
                    <a:bodyPr/>
                    <a:lstStyle/>
                    <a:p>
                      <a:pPr algn="ctr"/>
                      <a:r>
                        <a:rPr lang="en-US" sz="2000" dirty="0">
                          <a:effectLst/>
                        </a:rPr>
                        <a:t>International Civic Assistance and Collaboration in the process of Democratization</a:t>
                      </a:r>
                    </a:p>
                  </a:txBody>
                  <a:tcPr marL="38980" marR="38980" marT="38980" marB="38980"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527003">
                <a:tc>
                  <a:txBody>
                    <a:bodyPr/>
                    <a:lstStyle/>
                    <a:p>
                      <a:pPr algn="ctr"/>
                      <a:r>
                        <a:rPr lang="en-US" sz="2000" dirty="0">
                          <a:effectLst/>
                        </a:rPr>
                        <a:t>Protection of human rights in the enforcement of tax liability</a:t>
                      </a:r>
                    </a:p>
                  </a:txBody>
                  <a:tcPr marL="38980" marR="38980" marT="38980" marB="38980"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r h="527003">
                <a:tc>
                  <a:txBody>
                    <a:bodyPr/>
                    <a:lstStyle/>
                    <a:p>
                      <a:pPr algn="ctr"/>
                      <a:r>
                        <a:rPr lang="en-US" sz="2000" dirty="0">
                          <a:effectLst/>
                        </a:rPr>
                        <a:t>Consolidation of democracy through economic rights</a:t>
                      </a:r>
                    </a:p>
                  </a:txBody>
                  <a:tcPr marL="38980" marR="38980" marT="38980" marB="38980" anchor="ctr">
                    <a:lnL w="12700" cap="flat" cmpd="sng" algn="ctr">
                      <a:solidFill>
                        <a:srgbClr val="D1D0D1"/>
                      </a:solidFill>
                      <a:prstDash val="solid"/>
                      <a:round/>
                      <a:headEnd type="none" w="med" len="med"/>
                      <a:tailEnd type="none" w="med" len="med"/>
                    </a:lnL>
                    <a:lnR w="12700" cap="flat" cmpd="sng" algn="ctr">
                      <a:solidFill>
                        <a:srgbClr val="D1D0D1"/>
                      </a:solidFill>
                      <a:prstDash val="solid"/>
                      <a:round/>
                      <a:headEnd type="none" w="med" len="med"/>
                      <a:tailEnd type="none" w="med" len="med"/>
                    </a:lnR>
                    <a:lnT w="12700" cap="flat" cmpd="sng" algn="ctr">
                      <a:solidFill>
                        <a:srgbClr val="D1D0D1"/>
                      </a:solidFill>
                      <a:prstDash val="solid"/>
                      <a:round/>
                      <a:headEnd type="none" w="med" len="med"/>
                      <a:tailEnd type="none" w="med" len="med"/>
                    </a:lnT>
                    <a:lnB w="12700" cap="flat" cmpd="sng" algn="ctr">
                      <a:solidFill>
                        <a:srgbClr val="D1D0D1"/>
                      </a:solidFill>
                      <a:prstDash val="solid"/>
                      <a:round/>
                      <a:headEnd type="none" w="med" len="med"/>
                      <a:tailEnd type="none" w="med" len="med"/>
                    </a:lnB>
                    <a:solidFill>
                      <a:srgbClr val="FFFFFF"/>
                    </a:solidFill>
                  </a:tcPr>
                </a:tc>
                <a:tc vMerge="1">
                  <a:txBody>
                    <a:bodyPr/>
                    <a:lstStyle/>
                    <a:p>
                      <a:endParaRPr lang="en-US"/>
                    </a:p>
                  </a:txBody>
                  <a:tcPr/>
                </a:tc>
              </a:tr>
            </a:tbl>
          </a:graphicData>
        </a:graphic>
      </p:graphicFrame>
      <p:sp>
        <p:nvSpPr>
          <p:cNvPr id="5" name="Rectangle 1"/>
          <p:cNvSpPr>
            <a:spLocks noChangeArrowheads="1"/>
          </p:cNvSpPr>
          <p:nvPr/>
        </p:nvSpPr>
        <p:spPr bwMode="auto">
          <a:xfrm>
            <a:off x="1166813" y="714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5670150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CES main activities </a:t>
            </a:r>
            <a:endParaRPr lang="en-US" dirty="0"/>
          </a:p>
        </p:txBody>
      </p:sp>
      <p:sp>
        <p:nvSpPr>
          <p:cNvPr id="3" name="Content Placeholder 2"/>
          <p:cNvSpPr>
            <a:spLocks noGrp="1"/>
          </p:cNvSpPr>
          <p:nvPr>
            <p:ph idx="1"/>
          </p:nvPr>
        </p:nvSpPr>
        <p:spPr/>
        <p:txBody>
          <a:bodyPr/>
          <a:lstStyle/>
          <a:p>
            <a:r>
              <a:rPr lang="en-US" dirty="0" smtClean="0"/>
              <a:t>Educational</a:t>
            </a:r>
          </a:p>
          <a:p>
            <a:r>
              <a:rPr lang="en-US" dirty="0" smtClean="0"/>
              <a:t>Research</a:t>
            </a:r>
          </a:p>
          <a:p>
            <a:r>
              <a:rPr lang="en-US" dirty="0" smtClean="0"/>
              <a:t>Civil society organizations</a:t>
            </a:r>
          </a:p>
          <a:p>
            <a:r>
              <a:rPr lang="en-US" dirty="0" smtClean="0"/>
              <a:t>Social networking</a:t>
            </a:r>
          </a:p>
          <a:p>
            <a:r>
              <a:rPr lang="en-US" dirty="0" smtClean="0"/>
              <a:t>Public events /conferences, seminars, trainings,  meetings, lectures, discussions/  </a:t>
            </a:r>
          </a:p>
          <a:p>
            <a:r>
              <a:rPr lang="en-US" dirty="0" smtClean="0"/>
              <a:t>Cooperation /ministries, International organizations, embassies, foundations/  </a:t>
            </a:r>
            <a:endParaRPr lang="en-US" dirty="0"/>
          </a:p>
        </p:txBody>
      </p:sp>
      <p:pic>
        <p:nvPicPr>
          <p:cNvPr id="4" name="Picture 3" descr="CES logo.jpg"/>
          <p:cNvPicPr/>
          <p:nvPr/>
        </p:nvPicPr>
        <p:blipFill>
          <a:blip r:embed="rId2"/>
          <a:srcRect/>
          <a:stretch>
            <a:fillRect/>
          </a:stretch>
        </p:blipFill>
        <p:spPr bwMode="auto">
          <a:xfrm>
            <a:off x="6644640" y="6093776"/>
            <a:ext cx="2499360" cy="749935"/>
          </a:xfrm>
          <a:prstGeom prst="rect">
            <a:avLst/>
          </a:prstGeom>
          <a:noFill/>
          <a:ln w="9525">
            <a:noFill/>
            <a:miter lim="800000"/>
            <a:headEnd/>
            <a:tailEnd/>
          </a:ln>
        </p:spPr>
      </p:pic>
    </p:spTree>
    <p:extLst>
      <p:ext uri="{BB962C8B-B14F-4D97-AF65-F5344CB8AC3E}">
        <p14:creationId xmlns:p14="http://schemas.microsoft.com/office/powerpoint/2010/main" val="195881120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pPr>
              <a:lnSpc>
                <a:spcPct val="100000"/>
              </a:lnSpc>
            </a:pPr>
            <a:r>
              <a:rPr lang="en-US" sz="3200" b="1" dirty="0" smtClean="0">
                <a:effectLst/>
              </a:rPr>
              <a:t>CES and YSU: </a:t>
            </a:r>
            <a:r>
              <a:rPr lang="it-IT" sz="3200" b="1" dirty="0"/>
              <a:t>"Armenia in Europe" International </a:t>
            </a:r>
            <a:r>
              <a:rPr lang="it-IT" sz="3200" b="1" dirty="0" smtClean="0"/>
              <a:t>Conference</a:t>
            </a:r>
            <a:endParaRPr lang="en-US" sz="3200" dirty="0"/>
          </a:p>
        </p:txBody>
      </p:sp>
      <p:sp>
        <p:nvSpPr>
          <p:cNvPr id="3" name="Content Placeholder 2"/>
          <p:cNvSpPr>
            <a:spLocks noGrp="1"/>
          </p:cNvSpPr>
          <p:nvPr>
            <p:ph idx="1"/>
          </p:nvPr>
        </p:nvSpPr>
        <p:spPr>
          <a:xfrm>
            <a:off x="228600" y="990600"/>
            <a:ext cx="8686800" cy="5638800"/>
          </a:xfrm>
        </p:spPr>
        <p:txBody>
          <a:bodyPr/>
          <a:lstStyle/>
          <a:p>
            <a:r>
              <a:rPr lang="en-US" dirty="0"/>
              <a:t>On 4th of July, 2012 Centre for European Studies of Yerevan State University jointly with the Armenian National Platform of the Eastern Partnership Civil Society Forum </a:t>
            </a:r>
            <a:r>
              <a:rPr lang="en-US" dirty="0" err="1"/>
              <a:t>organised</a:t>
            </a:r>
            <a:r>
              <a:rPr lang="en-US" dirty="0"/>
              <a:t> "Armenia in Europe" international conference. The conference took place in Yerevan at the Republic of Armenia (RA) Government Reception House. The President of the European Council Herman Van Rompuy delivered the welcome speech. The opening of the conference was moderated by the director of the Centre for European Studies Dr. </a:t>
            </a:r>
            <a:r>
              <a:rPr lang="en-US" dirty="0" err="1"/>
              <a:t>Artur</a:t>
            </a:r>
            <a:r>
              <a:rPr lang="en-US" dirty="0"/>
              <a:t> </a:t>
            </a:r>
            <a:r>
              <a:rPr lang="en-US" dirty="0" err="1"/>
              <a:t>Ghazinyan</a:t>
            </a:r>
            <a:r>
              <a:rPr lang="en-US" dirty="0"/>
              <a:t>. </a:t>
            </a:r>
          </a:p>
        </p:txBody>
      </p:sp>
    </p:spTree>
    <p:extLst>
      <p:ext uri="{BB962C8B-B14F-4D97-AF65-F5344CB8AC3E}">
        <p14:creationId xmlns:p14="http://schemas.microsoft.com/office/powerpoint/2010/main" val="315646292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4" name="Picture 4" descr="IMG_818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2969" cy="6818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52530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pPr>
              <a:lnSpc>
                <a:spcPct val="100000"/>
              </a:lnSpc>
            </a:pPr>
            <a:r>
              <a:rPr lang="en-US" sz="3600" b="1" dirty="0">
                <a:effectLst/>
              </a:rPr>
              <a:t>CES and YSU: </a:t>
            </a:r>
            <a:r>
              <a:rPr lang="it-IT" sz="3600" b="1" dirty="0"/>
              <a:t>"Armenia in Europe" International Conference</a:t>
            </a:r>
            <a:endParaRPr lang="en-US" sz="3600" dirty="0"/>
          </a:p>
        </p:txBody>
      </p:sp>
      <p:sp>
        <p:nvSpPr>
          <p:cNvPr id="3" name="Content Placeholder 2"/>
          <p:cNvSpPr>
            <a:spLocks noGrp="1"/>
          </p:cNvSpPr>
          <p:nvPr>
            <p:ph idx="1"/>
          </p:nvPr>
        </p:nvSpPr>
        <p:spPr/>
        <p:txBody>
          <a:bodyPr/>
          <a:lstStyle/>
          <a:p>
            <a:endParaRPr lang="en-US" dirty="0"/>
          </a:p>
        </p:txBody>
      </p:sp>
      <p:pic>
        <p:nvPicPr>
          <p:cNvPr id="4098" name="Picture 2" descr="IMG_89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66800"/>
            <a:ext cx="9144000" cy="57912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G_863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5470647"/>
            <a:ext cx="2133600" cy="1421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32101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4098" name="Picture 2" descr="C:\Users\Ashot Alexanyan\Desktop\Programme Structure_files\IMG_235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56111" y="3760321"/>
            <a:ext cx="5687890" cy="3159443"/>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Ashot Alexanyan\Desktop\Programme Structure_files\IMG_819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767"/>
            <a:ext cx="3464911" cy="51973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Ashot Alexanyan\Desktop\Programme Structure_files\openin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1099" y="-15766"/>
            <a:ext cx="5702901" cy="377608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Users\Ashot Alexanyan\Desktop\Programme Structure_files\IMG_010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139" y="4343400"/>
            <a:ext cx="3914533" cy="2592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69305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8763000" cy="838200"/>
          </a:xfrm>
        </p:spPr>
        <p:txBody>
          <a:bodyPr/>
          <a:lstStyle/>
          <a:p>
            <a:pPr>
              <a:lnSpc>
                <a:spcPct val="100000"/>
              </a:lnSpc>
            </a:pPr>
            <a:r>
              <a:rPr lang="en-US" sz="2400" b="1" dirty="0" smtClean="0">
                <a:effectLst/>
              </a:rPr>
              <a:t>CES and YSU: President </a:t>
            </a:r>
            <a:r>
              <a:rPr lang="en-US" sz="2400" b="1" dirty="0">
                <a:effectLst/>
              </a:rPr>
              <a:t>of the German Bundestag Norbert </a:t>
            </a:r>
            <a:r>
              <a:rPr lang="en-US" sz="2400" b="1" dirty="0" err="1">
                <a:effectLst/>
              </a:rPr>
              <a:t>Lammert</a:t>
            </a:r>
            <a:r>
              <a:rPr lang="en-US" sz="2400" b="1" dirty="0">
                <a:effectLst/>
              </a:rPr>
              <a:t> Gave a Lecture</a:t>
            </a:r>
            <a:endParaRPr lang="en-US" sz="2400" dirty="0"/>
          </a:p>
        </p:txBody>
      </p:sp>
      <p:sp>
        <p:nvSpPr>
          <p:cNvPr id="3" name="Content Placeholder 2"/>
          <p:cNvSpPr>
            <a:spLocks noGrp="1"/>
          </p:cNvSpPr>
          <p:nvPr>
            <p:ph idx="1"/>
          </p:nvPr>
        </p:nvSpPr>
        <p:spPr>
          <a:xfrm>
            <a:off x="63500" y="838200"/>
            <a:ext cx="8928100" cy="5791200"/>
          </a:xfrm>
        </p:spPr>
        <p:txBody>
          <a:bodyPr>
            <a:normAutofit/>
          </a:bodyPr>
          <a:lstStyle/>
          <a:p>
            <a:pPr marL="0" indent="0" algn="just">
              <a:buNone/>
            </a:pPr>
            <a:r>
              <a:rPr lang="en-US" sz="2000" dirty="0"/>
              <a:t>On March 7th, 2013 </a:t>
            </a:r>
            <a:r>
              <a:rPr lang="en-US" sz="2000" dirty="0" smtClean="0"/>
              <a:t>the </a:t>
            </a:r>
            <a:r>
              <a:rPr lang="en-US" sz="2000" dirty="0"/>
              <a:t>President of </a:t>
            </a:r>
            <a:r>
              <a:rPr lang="en-US" sz="2000" dirty="0" smtClean="0"/>
              <a:t>Bundestag </a:t>
            </a:r>
            <a:r>
              <a:rPr lang="en-US" sz="2000" dirty="0"/>
              <a:t>of the Federal Republic of Germany prof. </a:t>
            </a:r>
            <a:r>
              <a:rPr lang="en-US" sz="2000" dirty="0" err="1"/>
              <a:t>Dr.Norbert</a:t>
            </a:r>
            <a:r>
              <a:rPr lang="en-US" sz="2000" dirty="0"/>
              <a:t> </a:t>
            </a:r>
            <a:r>
              <a:rPr lang="en-US" sz="2000" dirty="0" err="1"/>
              <a:t>Lammert</a:t>
            </a:r>
            <a:r>
              <a:rPr lang="en-US" sz="2000" dirty="0"/>
              <a:t> gave a lecture </a:t>
            </a:r>
            <a:r>
              <a:rPr lang="en-US" sz="2000" dirty="0" smtClean="0"/>
              <a:t>on</a:t>
            </a:r>
            <a:r>
              <a:rPr lang="en-US" sz="2000" dirty="0"/>
              <a:t> "Europe in Times of Globalization-Cooperation and </a:t>
            </a:r>
            <a:r>
              <a:rPr lang="en-US" sz="2000" dirty="0" smtClean="0"/>
              <a:t>Integration“.</a:t>
            </a:r>
            <a:endParaRPr lang="en-US" sz="2000" dirty="0"/>
          </a:p>
        </p:txBody>
      </p:sp>
      <p:pic>
        <p:nvPicPr>
          <p:cNvPr id="1027" name="Picture 3" descr="C:\Users\Ashot Alexanyan\Downloads\DSC_50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9055" y="1752600"/>
            <a:ext cx="5404945" cy="532148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DSC_50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6" y="1752600"/>
            <a:ext cx="3736780" cy="5429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41208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lstStyle/>
          <a:p>
            <a:pPr>
              <a:lnSpc>
                <a:spcPct val="100000"/>
              </a:lnSpc>
            </a:pPr>
            <a:r>
              <a:rPr lang="en-US" sz="3200" dirty="0" smtClean="0"/>
              <a:t>CES and YSU</a:t>
            </a:r>
            <a:endParaRPr lang="en-US" sz="3200" dirty="0"/>
          </a:p>
        </p:txBody>
      </p:sp>
      <p:sp>
        <p:nvSpPr>
          <p:cNvPr id="3" name="Content Placeholder 2"/>
          <p:cNvSpPr>
            <a:spLocks noGrp="1"/>
          </p:cNvSpPr>
          <p:nvPr>
            <p:ph idx="1"/>
          </p:nvPr>
        </p:nvSpPr>
        <p:spPr>
          <a:xfrm>
            <a:off x="480848" y="762000"/>
            <a:ext cx="8510752" cy="5867399"/>
          </a:xfrm>
        </p:spPr>
        <p:txBody>
          <a:bodyPr/>
          <a:lstStyle/>
          <a:p>
            <a:r>
              <a:rPr lang="en-US" dirty="0"/>
              <a:t>On 11</a:t>
            </a:r>
            <a:r>
              <a:rPr lang="en-US" baseline="30000" dirty="0"/>
              <a:t>th</a:t>
            </a:r>
            <a:r>
              <a:rPr lang="en-US" dirty="0"/>
              <a:t> of April, 2013, the presentation of the book “Armenia-EU economic relations. The impact of the Deep and Comprehensive Free trade Agreement on the bilateral trade relations” was held at the Centre for European Studies. </a:t>
            </a:r>
            <a:endParaRPr lang="en-US" dirty="0" smtClean="0"/>
          </a:p>
          <a:p>
            <a:endParaRPr lang="en-US" b="1" dirty="0" smtClean="0"/>
          </a:p>
          <a:p>
            <a:pPr marL="0" indent="0">
              <a:buNone/>
            </a:pPr>
            <a:r>
              <a:rPr lang="en-US" b="1" dirty="0"/>
              <a:t> </a:t>
            </a:r>
            <a:r>
              <a:rPr lang="en-US" b="1" dirty="0" smtClean="0"/>
              <a:t>       Conference </a:t>
            </a:r>
            <a:r>
              <a:rPr lang="en-US" b="1" dirty="0"/>
              <a:t>on Educational system in </a:t>
            </a:r>
            <a:r>
              <a:rPr lang="en-US" b="1" dirty="0" smtClean="0"/>
              <a:t>Armenia</a:t>
            </a:r>
          </a:p>
          <a:p>
            <a:r>
              <a:rPr lang="en-US" dirty="0"/>
              <a:t>On April 4, 2013 Armenia in Europe Pan-Armenian youth student national movement and Armenian national Student Association organized a conference on educational quality in Armenia at the Centre for European Studies.</a:t>
            </a:r>
          </a:p>
        </p:txBody>
      </p:sp>
    </p:spTree>
    <p:extLst>
      <p:ext uri="{BB962C8B-B14F-4D97-AF65-F5344CB8AC3E}">
        <p14:creationId xmlns:p14="http://schemas.microsoft.com/office/powerpoint/2010/main" val="175587476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pPr>
              <a:lnSpc>
                <a:spcPct val="100000"/>
              </a:lnSpc>
            </a:pPr>
            <a:r>
              <a:rPr lang="en-US" sz="2800" dirty="0"/>
              <a:t>CES and </a:t>
            </a:r>
            <a:r>
              <a:rPr lang="en-US" sz="2800" dirty="0" smtClean="0"/>
              <a:t>YSU:       </a:t>
            </a:r>
            <a:r>
              <a:rPr lang="en-US" sz="2800" b="1" dirty="0" smtClean="0">
                <a:effectLst/>
              </a:rPr>
              <a:t>Meeting </a:t>
            </a:r>
            <a:r>
              <a:rPr lang="en-US" sz="2800" b="1" dirty="0">
                <a:effectLst/>
              </a:rPr>
              <a:t>with the Armenian National Platform of </a:t>
            </a:r>
            <a:r>
              <a:rPr lang="en-US" sz="2800" b="1" dirty="0" err="1">
                <a:effectLst/>
              </a:rPr>
              <a:t>EaP</a:t>
            </a:r>
            <a:r>
              <a:rPr lang="en-US" sz="2800" b="1" dirty="0">
                <a:effectLst/>
              </a:rPr>
              <a:t> Civil Society Forum</a:t>
            </a:r>
            <a:endParaRPr lang="en-US" sz="2800" dirty="0"/>
          </a:p>
        </p:txBody>
      </p:sp>
      <p:sp>
        <p:nvSpPr>
          <p:cNvPr id="3" name="Content Placeholder 2"/>
          <p:cNvSpPr>
            <a:spLocks noGrp="1"/>
          </p:cNvSpPr>
          <p:nvPr>
            <p:ph idx="1"/>
          </p:nvPr>
        </p:nvSpPr>
        <p:spPr>
          <a:xfrm>
            <a:off x="304800" y="1066800"/>
            <a:ext cx="8610600" cy="5486400"/>
          </a:xfrm>
        </p:spPr>
        <p:txBody>
          <a:bodyPr/>
          <a:lstStyle/>
          <a:p>
            <a:r>
              <a:rPr lang="en-US" dirty="0"/>
              <a:t>On 19</a:t>
            </a:r>
            <a:r>
              <a:rPr lang="en-US" baseline="30000" dirty="0"/>
              <a:t>th</a:t>
            </a:r>
            <a:r>
              <a:rPr lang="en-US" dirty="0"/>
              <a:t> of December, 2012 meeting of the students of </a:t>
            </a:r>
            <a:r>
              <a:rPr lang="en-US" dirty="0" err="1"/>
              <a:t>EaP</a:t>
            </a:r>
            <a:r>
              <a:rPr lang="en-US" dirty="0"/>
              <a:t> Regional Master’s </a:t>
            </a:r>
            <a:r>
              <a:rPr lang="en-US" dirty="0" err="1"/>
              <a:t>Programme</a:t>
            </a:r>
            <a:r>
              <a:rPr lang="en-US" dirty="0"/>
              <a:t> in Human Rights and Democracy and European Studies with the Armenian National Platform of the </a:t>
            </a:r>
            <a:r>
              <a:rPr lang="en-US" dirty="0" err="1"/>
              <a:t>EaP</a:t>
            </a:r>
            <a:r>
              <a:rPr lang="en-US" dirty="0"/>
              <a:t> Civil Society Forum took place. The speakers were Boris </a:t>
            </a:r>
            <a:r>
              <a:rPr lang="en-US" dirty="0" err="1"/>
              <a:t>Navasardyan</a:t>
            </a:r>
            <a:r>
              <a:rPr lang="en-US" dirty="0"/>
              <a:t> (director of Yerevan Press Club) and </a:t>
            </a:r>
            <a:r>
              <a:rPr lang="en-US" dirty="0" err="1"/>
              <a:t>Stepan</a:t>
            </a:r>
            <a:r>
              <a:rPr lang="en-US" dirty="0"/>
              <a:t> </a:t>
            </a:r>
            <a:r>
              <a:rPr lang="en-US" dirty="0" err="1"/>
              <a:t>Grigoryan</a:t>
            </a:r>
            <a:r>
              <a:rPr lang="en-US" dirty="0"/>
              <a:t> (director of the Analytical Centre on Globalization and Regional Cooperation ). The opening speech was by the director of the Centre for European Studies </a:t>
            </a:r>
            <a:r>
              <a:rPr lang="en-US" dirty="0" err="1"/>
              <a:t>Artur</a:t>
            </a:r>
            <a:r>
              <a:rPr lang="en-US" dirty="0"/>
              <a:t> </a:t>
            </a:r>
            <a:r>
              <a:rPr lang="en-US" dirty="0" err="1"/>
              <a:t>Ghazinyan</a:t>
            </a:r>
            <a:r>
              <a:rPr lang="en-US" dirty="0"/>
              <a:t>. The meeting was on the role of civil society and on Eastern Partnership Civil Society Forum.</a:t>
            </a:r>
          </a:p>
        </p:txBody>
      </p:sp>
    </p:spTree>
    <p:extLst>
      <p:ext uri="{BB962C8B-B14F-4D97-AF65-F5344CB8AC3E}">
        <p14:creationId xmlns:p14="http://schemas.microsoft.com/office/powerpoint/2010/main" val="282480270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458200" cy="1219200"/>
          </a:xfrm>
        </p:spPr>
        <p:txBody>
          <a:bodyPr/>
          <a:lstStyle/>
          <a:p>
            <a:pPr>
              <a:lnSpc>
                <a:spcPct val="100000"/>
              </a:lnSpc>
            </a:pPr>
            <a:r>
              <a:rPr lang="en-US" sz="3200" dirty="0" smtClean="0"/>
              <a:t>CES and YSU</a:t>
            </a:r>
            <a:endParaRPr lang="en-US" sz="3200" dirty="0"/>
          </a:p>
        </p:txBody>
      </p:sp>
      <p:sp>
        <p:nvSpPr>
          <p:cNvPr id="3" name="Content Placeholder 2"/>
          <p:cNvSpPr>
            <a:spLocks noGrp="1"/>
          </p:cNvSpPr>
          <p:nvPr>
            <p:ph idx="1"/>
          </p:nvPr>
        </p:nvSpPr>
        <p:spPr>
          <a:xfrm>
            <a:off x="228600" y="1295400"/>
            <a:ext cx="8686800" cy="5334000"/>
          </a:xfrm>
        </p:spPr>
        <p:txBody>
          <a:bodyPr>
            <a:normAutofit fontScale="92500" lnSpcReduction="10000"/>
          </a:bodyPr>
          <a:lstStyle/>
          <a:p>
            <a:r>
              <a:rPr lang="en-US" dirty="0"/>
              <a:t>The presentation of the book “</a:t>
            </a:r>
            <a:r>
              <a:rPr lang="en-US" b="1" dirty="0"/>
              <a:t>World Economy Today: Main intentions and developments”</a:t>
            </a:r>
            <a:r>
              <a:rPr lang="en-US" dirty="0"/>
              <a:t> took place on September 19, 2012 at Robert Shuman Hall and was jointly organized by the Centre for European Studies, Yerevan State University and the Alternative Center for </a:t>
            </a:r>
            <a:r>
              <a:rPr lang="en-US" dirty="0" smtClean="0"/>
              <a:t>Education</a:t>
            </a:r>
            <a:r>
              <a:rPr lang="en-US" dirty="0"/>
              <a:t>, Policy Research and Economic Analyses</a:t>
            </a:r>
            <a:r>
              <a:rPr lang="en-US" dirty="0" smtClean="0"/>
              <a:t>.</a:t>
            </a:r>
          </a:p>
          <a:p>
            <a:r>
              <a:rPr lang="en-US" b="1" dirty="0"/>
              <a:t>INAUGURATION LESSON FOR NEW </a:t>
            </a:r>
            <a:r>
              <a:rPr lang="en-US" b="1" dirty="0" smtClean="0"/>
              <a:t>STUDENTS</a:t>
            </a:r>
          </a:p>
          <a:p>
            <a:r>
              <a:rPr lang="en-US" dirty="0" smtClean="0"/>
              <a:t>The </a:t>
            </a:r>
            <a:r>
              <a:rPr lang="en-US" dirty="0"/>
              <a:t>official inauguration for the new twenty-nine students of the Regional Mater’s </a:t>
            </a:r>
            <a:r>
              <a:rPr lang="en-US" dirty="0" err="1"/>
              <a:t>Programme</a:t>
            </a:r>
            <a:r>
              <a:rPr lang="en-US" dirty="0"/>
              <a:t> on Human Rights and Democratization was held on September </a:t>
            </a:r>
            <a:r>
              <a:rPr lang="en-US" dirty="0" smtClean="0"/>
              <a:t>13, 2012 in </a:t>
            </a:r>
            <a:r>
              <a:rPr lang="en-US" dirty="0"/>
              <a:t>the Hall of Sessions of YSU Academic Council</a:t>
            </a:r>
            <a:r>
              <a:rPr lang="en-US" dirty="0" smtClean="0"/>
              <a:t>.</a:t>
            </a:r>
          </a:p>
          <a:p>
            <a:r>
              <a:rPr lang="en-US" dirty="0"/>
              <a:t>On 1 June 2012the EU Special Representative for the South Caucasus, Ambassador Philippe </a:t>
            </a:r>
            <a:r>
              <a:rPr lang="en-US" dirty="0" err="1"/>
              <a:t>Lefort</a:t>
            </a:r>
            <a:r>
              <a:rPr lang="en-US" dirty="0"/>
              <a:t> visited the Center for European Studies of the Yerevan State University to meet with the teaching staff, experts and students of the Centre for European. </a:t>
            </a:r>
          </a:p>
          <a:p>
            <a:pPr marL="0" indent="0">
              <a:buNone/>
            </a:pPr>
            <a:endParaRPr lang="en-US" dirty="0"/>
          </a:p>
        </p:txBody>
      </p:sp>
    </p:spTree>
    <p:extLst>
      <p:ext uri="{BB962C8B-B14F-4D97-AF65-F5344CB8AC3E}">
        <p14:creationId xmlns:p14="http://schemas.microsoft.com/office/powerpoint/2010/main" val="93447652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shot Alexanyan\Desktop\Programme Structure_files\_ASO299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 y="0"/>
            <a:ext cx="2970452" cy="2467608"/>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Ashot Alexanyan\Desktop\Programme Structure_files\IMG_014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5073" y="-1"/>
            <a:ext cx="6168927" cy="31242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 descr="C:\Users\Ashot Alexanyan\Desktop\Programme Structure_files\photo_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1" y="4241083"/>
            <a:ext cx="3758210" cy="2616917"/>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Ashot Alexanyan\Desktop\Programme Structure_files\IMG_015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9200" y="2819400"/>
            <a:ext cx="5384800" cy="40386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Ashot Alexanyan\Desktop\Programme Structure_files\IMG_094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 y="2467607"/>
            <a:ext cx="3758210" cy="1773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93754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shot Alexanyan\Desktop\Programme Structure_files\MoU_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3521075" cy="2640727"/>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Ashot Alexanyan\Desktop\Programme Structure_files\MoU_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41856" y="14076"/>
            <a:ext cx="3632155" cy="272403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Ashot Alexanyan\Desktop\Programme Structure_files\PDT_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4011" y="14077"/>
            <a:ext cx="1969988" cy="262665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Ashot Alexanyan\Desktop\Programme Structure_files\IMG_0838_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640726"/>
            <a:ext cx="4778537" cy="421534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G_308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96054" y="2724462"/>
            <a:ext cx="5105400" cy="418118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G_2288c"/>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10400" y="2640726"/>
            <a:ext cx="2133600" cy="4357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071279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686800" cy="762000"/>
          </a:xfrm>
        </p:spPr>
        <p:txBody>
          <a:bodyPr/>
          <a:lstStyle/>
          <a:p>
            <a:r>
              <a:rPr lang="en-US" dirty="0" smtClean="0"/>
              <a:t>                     CES Students</a:t>
            </a:r>
            <a:endParaRPr lang="en-US" dirty="0"/>
          </a:p>
        </p:txBody>
      </p:sp>
      <p:pic>
        <p:nvPicPr>
          <p:cNvPr id="3074" name="Picture 2" descr="C:\Users\Ashot Alexanyan\Desktop\Programme Structure_files\558869_4545886197965_1168688689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90800"/>
            <a:ext cx="6019800" cy="42672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shot Alexanyan\Desktop\Programme Structure_files\602424_506021119422848_1269338027_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75259" y="609600"/>
            <a:ext cx="556874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Ashot Alexanyan\Desktop\Programme Structure_files\IMG_4739.jpg"/>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5846706" y="3962400"/>
            <a:ext cx="3316097" cy="28956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Users\Ashot Alexanyan\Desktop\Programme Structure_files\IMG_307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34308" y="2588883"/>
            <a:ext cx="3209692" cy="19123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Users\Ashot Alexanyan\Desktop\Programme Structure_files\_ASO310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0"/>
            <a:ext cx="3889653"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20041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lstStyle/>
          <a:p>
            <a:r>
              <a:rPr lang="en-US" dirty="0" smtClean="0"/>
              <a:t>CES publications</a:t>
            </a:r>
            <a:endParaRPr lang="en-US" dirty="0"/>
          </a:p>
        </p:txBody>
      </p:sp>
      <p:sp>
        <p:nvSpPr>
          <p:cNvPr id="3" name="Content Placeholder 2"/>
          <p:cNvSpPr>
            <a:spLocks noGrp="1"/>
          </p:cNvSpPr>
          <p:nvPr>
            <p:ph idx="1"/>
          </p:nvPr>
        </p:nvSpPr>
        <p:spPr>
          <a:xfrm>
            <a:off x="76200" y="762000"/>
            <a:ext cx="8991600" cy="5715000"/>
          </a:xfrm>
        </p:spPr>
        <p:txBody>
          <a:bodyPr/>
          <a:lstStyle/>
          <a:p>
            <a:pPr algn="just"/>
            <a:r>
              <a:rPr lang="en-US" b="1" dirty="0" smtClean="0"/>
              <a:t>"Global financial crisis and its influence on Armenia’s economy" </a:t>
            </a:r>
            <a:r>
              <a:rPr lang="en-US" sz="1600" b="1" dirty="0" smtClean="0"/>
              <a:t>(in Armenian)</a:t>
            </a:r>
          </a:p>
          <a:p>
            <a:pPr algn="just"/>
            <a:r>
              <a:rPr lang="en-US" dirty="0"/>
              <a:t>"</a:t>
            </a:r>
            <a:r>
              <a:rPr lang="en-US" b="1" dirty="0"/>
              <a:t>EU’s </a:t>
            </a:r>
            <a:r>
              <a:rPr lang="en-US" b="1" dirty="0" smtClean="0"/>
              <a:t>foreign and security policy in South Caucasus"</a:t>
            </a:r>
            <a:r>
              <a:rPr lang="en-US" b="1" dirty="0"/>
              <a:t> Interdisciplinary </a:t>
            </a:r>
            <a:r>
              <a:rPr lang="en-US" b="1" dirty="0" smtClean="0"/>
              <a:t>study </a:t>
            </a:r>
            <a:r>
              <a:rPr lang="en-US" sz="1600" b="1" dirty="0" smtClean="0"/>
              <a:t>(</a:t>
            </a:r>
            <a:r>
              <a:rPr lang="en-US" sz="1600" b="1" dirty="0"/>
              <a:t>in </a:t>
            </a:r>
            <a:r>
              <a:rPr lang="en-US" sz="1600" b="1" dirty="0" smtClean="0"/>
              <a:t>English and in Armenian</a:t>
            </a:r>
            <a:r>
              <a:rPr lang="en-US" sz="1600" b="1" dirty="0"/>
              <a:t>)</a:t>
            </a:r>
          </a:p>
          <a:p>
            <a:pPr algn="just"/>
            <a:r>
              <a:rPr lang="en-US" b="1" dirty="0"/>
              <a:t>“</a:t>
            </a:r>
            <a:r>
              <a:rPr lang="en-US" b="1" dirty="0" smtClean="0"/>
              <a:t>Turkey-EU-South Caucasus. opportunities and challenges” </a:t>
            </a:r>
            <a:r>
              <a:rPr lang="en-US" b="1" dirty="0"/>
              <a:t>Interdisciplinary </a:t>
            </a:r>
            <a:r>
              <a:rPr lang="en-US" b="1" dirty="0" smtClean="0"/>
              <a:t>study </a:t>
            </a:r>
            <a:r>
              <a:rPr lang="en-US" sz="1400" b="1" dirty="0"/>
              <a:t>(in English and in Armenian</a:t>
            </a:r>
            <a:r>
              <a:rPr lang="en-US" sz="1400" b="1" dirty="0" smtClean="0"/>
              <a:t>)</a:t>
            </a:r>
            <a:endParaRPr lang="en-US" sz="1400" b="1" dirty="0"/>
          </a:p>
        </p:txBody>
      </p:sp>
      <p:pic>
        <p:nvPicPr>
          <p:cNvPr id="5122" name="Picture 2" descr="Research_CRISIS_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3200401"/>
            <a:ext cx="2591374" cy="367862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esearch_EU_F_S_Policy_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3200401"/>
            <a:ext cx="2895600" cy="365760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ces.am/images/stories/CESIMAGES/research_turkey_e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4600" y="3200401"/>
            <a:ext cx="2819400" cy="3697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225560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lstStyle/>
          <a:p>
            <a:r>
              <a:rPr lang="en-US" dirty="0"/>
              <a:t>CES publications</a:t>
            </a:r>
          </a:p>
        </p:txBody>
      </p:sp>
      <p:sp>
        <p:nvSpPr>
          <p:cNvPr id="3" name="Content Placeholder 2"/>
          <p:cNvSpPr>
            <a:spLocks noGrp="1"/>
          </p:cNvSpPr>
          <p:nvPr>
            <p:ph idx="1"/>
          </p:nvPr>
        </p:nvSpPr>
        <p:spPr>
          <a:xfrm>
            <a:off x="152400" y="914400"/>
            <a:ext cx="8763000" cy="5638800"/>
          </a:xfrm>
        </p:spPr>
        <p:txBody>
          <a:bodyPr/>
          <a:lstStyle/>
          <a:p>
            <a:r>
              <a:rPr lang="en-US" sz="1800" b="1" dirty="0"/>
              <a:t>"</a:t>
            </a:r>
            <a:r>
              <a:rPr lang="en-US" sz="1800" b="1" dirty="0" smtClean="0"/>
              <a:t>Attitude of Yerevan citizens towards the process of European integration", </a:t>
            </a:r>
            <a:r>
              <a:rPr lang="en-US" sz="1800" b="1" dirty="0"/>
              <a:t>Analysis of the sociological survey </a:t>
            </a:r>
            <a:r>
              <a:rPr lang="en-US" sz="1800" b="1" dirty="0" smtClean="0"/>
              <a:t>results</a:t>
            </a:r>
          </a:p>
          <a:p>
            <a:r>
              <a:rPr lang="en-US" sz="1800" b="1" dirty="0"/>
              <a:t>Comparative study of Armenian and European educational systems titled "</a:t>
            </a:r>
            <a:r>
              <a:rPr lang="en-US" sz="1800" b="1" dirty="0" smtClean="0"/>
              <a:t>Integration of European higher education system and participation of Armenia in this process“</a:t>
            </a:r>
          </a:p>
          <a:p>
            <a:r>
              <a:rPr lang="en-US" sz="1800" b="1" dirty="0" smtClean="0"/>
              <a:t>Armenia’s economy from the point of Copenhagen economic criteria (in Armenian) </a:t>
            </a:r>
          </a:p>
          <a:p>
            <a:r>
              <a:rPr lang="en-US" sz="1800" b="1" dirty="0" smtClean="0"/>
              <a:t>Treaties establishing </a:t>
            </a:r>
            <a:r>
              <a:rPr lang="en-US" sz="1800" b="1" dirty="0"/>
              <a:t>the </a:t>
            </a:r>
            <a:r>
              <a:rPr lang="en-US" sz="1800" b="1" dirty="0" smtClean="0"/>
              <a:t>European </a:t>
            </a:r>
            <a:r>
              <a:rPr lang="en-US" sz="1800" b="1" dirty="0"/>
              <a:t>Union and </a:t>
            </a:r>
            <a:r>
              <a:rPr lang="en-US" sz="1800" b="1" dirty="0" smtClean="0"/>
              <a:t>European Community </a:t>
            </a:r>
            <a:r>
              <a:rPr lang="en-US" sz="1800" b="1" dirty="0"/>
              <a:t>(in Armenian) </a:t>
            </a:r>
            <a:endParaRPr lang="en-US" sz="1800" b="1" dirty="0" smtClean="0"/>
          </a:p>
          <a:p>
            <a:r>
              <a:rPr lang="en-US" sz="1800" b="1" dirty="0"/>
              <a:t>"Europe Today" information </a:t>
            </a:r>
            <a:r>
              <a:rPr lang="en-US" sz="1800" b="1" dirty="0" smtClean="0"/>
              <a:t>brochure</a:t>
            </a:r>
          </a:p>
          <a:p>
            <a:endParaRPr lang="en-US" sz="2000" b="1" dirty="0" smtClean="0"/>
          </a:p>
          <a:p>
            <a:endParaRPr lang="en-US" dirty="0"/>
          </a:p>
          <a:p>
            <a:endParaRPr lang="en-US" dirty="0"/>
          </a:p>
        </p:txBody>
      </p:sp>
      <p:pic>
        <p:nvPicPr>
          <p:cNvPr id="4" name="Picture 3" descr="http://www.ces.am/images/stories/CESIMAGES/europetodayissue1.gif"/>
          <p:cNvPicPr/>
          <p:nvPr/>
        </p:nvPicPr>
        <p:blipFill>
          <a:blip r:embed="rId2">
            <a:extLst>
              <a:ext uri="{28A0092B-C50C-407E-A947-70E740481C1C}">
                <a14:useLocalDpi xmlns:a14="http://schemas.microsoft.com/office/drawing/2010/main" val="0"/>
              </a:ext>
            </a:extLst>
          </a:blip>
          <a:srcRect/>
          <a:stretch>
            <a:fillRect/>
          </a:stretch>
        </p:blipFill>
        <p:spPr bwMode="auto">
          <a:xfrm>
            <a:off x="4800600" y="3352800"/>
            <a:ext cx="4191000" cy="3505200"/>
          </a:xfrm>
          <a:prstGeom prst="rect">
            <a:avLst/>
          </a:prstGeom>
          <a:noFill/>
          <a:ln>
            <a:noFill/>
          </a:ln>
        </p:spPr>
      </p:pic>
    </p:spTree>
    <p:extLst>
      <p:ext uri="{BB962C8B-B14F-4D97-AF65-F5344CB8AC3E}">
        <p14:creationId xmlns:p14="http://schemas.microsoft.com/office/powerpoint/2010/main" val="34668910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Thanks!</a:t>
            </a:r>
            <a:endParaRPr lang="en-US" dirty="0"/>
          </a:p>
        </p:txBody>
      </p:sp>
      <p:sp>
        <p:nvSpPr>
          <p:cNvPr id="3" name="Content Placeholder 2"/>
          <p:cNvSpPr>
            <a:spLocks noGrp="1"/>
          </p:cNvSpPr>
          <p:nvPr>
            <p:ph idx="1"/>
          </p:nvPr>
        </p:nvSpPr>
        <p:spPr/>
        <p:txBody>
          <a:bodyPr>
            <a:normAutofit/>
          </a:bodyPr>
          <a:lstStyle/>
          <a:p>
            <a:pPr marL="0" indent="0">
              <a:buNone/>
            </a:pPr>
            <a:r>
              <a:rPr lang="en-US" b="1" dirty="0" smtClean="0">
                <a:solidFill>
                  <a:schemeClr val="tx1"/>
                </a:solidFill>
              </a:rPr>
              <a:t>Dr. </a:t>
            </a:r>
            <a:r>
              <a:rPr lang="en-US" b="1" dirty="0" err="1" smtClean="0">
                <a:solidFill>
                  <a:schemeClr val="tx1"/>
                </a:solidFill>
              </a:rPr>
              <a:t>Ashot</a:t>
            </a:r>
            <a:r>
              <a:rPr lang="en-US" b="1" dirty="0" smtClean="0">
                <a:solidFill>
                  <a:schemeClr val="tx1"/>
                </a:solidFill>
              </a:rPr>
              <a:t> </a:t>
            </a:r>
            <a:r>
              <a:rPr lang="en-US" b="1" dirty="0" err="1" smtClean="0">
                <a:solidFill>
                  <a:schemeClr val="tx1"/>
                </a:solidFill>
              </a:rPr>
              <a:t>Aleksanyan</a:t>
            </a:r>
            <a:endParaRPr lang="en-US" b="1" dirty="0" smtClean="0">
              <a:solidFill>
                <a:schemeClr val="tx1"/>
              </a:solidFill>
            </a:endParaRPr>
          </a:p>
          <a:p>
            <a:pPr marL="0" indent="0">
              <a:buNone/>
            </a:pPr>
            <a:r>
              <a:rPr lang="en-US" b="1" dirty="0" smtClean="0">
                <a:solidFill>
                  <a:schemeClr val="tx1"/>
                </a:solidFill>
              </a:rPr>
              <a:t>Associate </a:t>
            </a:r>
            <a:r>
              <a:rPr lang="en-US" b="1" dirty="0">
                <a:solidFill>
                  <a:schemeClr val="tx1"/>
                </a:solidFill>
              </a:rPr>
              <a:t>Professor, Doctor of </a:t>
            </a:r>
            <a:r>
              <a:rPr lang="en-US" b="1" dirty="0" smtClean="0">
                <a:solidFill>
                  <a:schemeClr val="tx1"/>
                </a:solidFill>
              </a:rPr>
              <a:t>Politics, </a:t>
            </a:r>
          </a:p>
          <a:p>
            <a:pPr marL="0" indent="0">
              <a:buNone/>
            </a:pPr>
            <a:r>
              <a:rPr lang="en-US" b="1" dirty="0" smtClean="0">
                <a:solidFill>
                  <a:schemeClr val="tx1"/>
                </a:solidFill>
              </a:rPr>
              <a:t>Center </a:t>
            </a:r>
            <a:r>
              <a:rPr lang="en-US" b="1" dirty="0">
                <a:solidFill>
                  <a:schemeClr val="tx1"/>
                </a:solidFill>
              </a:rPr>
              <a:t>of European Studies, </a:t>
            </a:r>
            <a:r>
              <a:rPr lang="en-US" b="1" dirty="0" smtClean="0">
                <a:solidFill>
                  <a:schemeClr val="tx1"/>
                </a:solidFill>
              </a:rPr>
              <a:t>Yerevan </a:t>
            </a:r>
            <a:r>
              <a:rPr lang="en-US" b="1" dirty="0">
                <a:solidFill>
                  <a:schemeClr val="tx1"/>
                </a:solidFill>
              </a:rPr>
              <a:t>State University</a:t>
            </a:r>
          </a:p>
          <a:p>
            <a:pPr marL="0" indent="0">
              <a:buNone/>
            </a:pPr>
            <a:r>
              <a:rPr lang="en-US" b="1" dirty="0">
                <a:solidFill>
                  <a:schemeClr val="tx1"/>
                </a:solidFill>
              </a:rPr>
              <a:t>1 Alex </a:t>
            </a:r>
            <a:r>
              <a:rPr lang="en-US" b="1" dirty="0" err="1">
                <a:solidFill>
                  <a:schemeClr val="tx1"/>
                </a:solidFill>
              </a:rPr>
              <a:t>Manoogian</a:t>
            </a:r>
            <a:r>
              <a:rPr lang="en-US" b="1" dirty="0">
                <a:solidFill>
                  <a:schemeClr val="tx1"/>
                </a:solidFill>
              </a:rPr>
              <a:t>, 0025, Yerevan, </a:t>
            </a:r>
            <a:r>
              <a:rPr lang="en-US" b="1" dirty="0" smtClean="0">
                <a:solidFill>
                  <a:schemeClr val="tx1"/>
                </a:solidFill>
              </a:rPr>
              <a:t>Armenia </a:t>
            </a:r>
            <a:endParaRPr lang="en-US" b="1" dirty="0">
              <a:solidFill>
                <a:schemeClr val="tx1"/>
              </a:solidFill>
            </a:endParaRPr>
          </a:p>
          <a:p>
            <a:pPr marL="0" indent="0">
              <a:buNone/>
            </a:pPr>
            <a:r>
              <a:rPr lang="en-US" b="1" dirty="0" smtClean="0">
                <a:solidFill>
                  <a:schemeClr val="tx1"/>
                </a:solidFill>
              </a:rPr>
              <a:t>E-mail</a:t>
            </a:r>
            <a:r>
              <a:rPr lang="en-US" b="1" dirty="0">
                <a:solidFill>
                  <a:schemeClr val="tx1"/>
                </a:solidFill>
              </a:rPr>
              <a:t>: </a:t>
            </a:r>
            <a:r>
              <a:rPr lang="en-US" b="1" u="sng" dirty="0" smtClean="0">
                <a:solidFill>
                  <a:schemeClr val="tx1"/>
                </a:solidFill>
                <a:hlinkClick r:id="rId2"/>
              </a:rPr>
              <a:t>ashalex@ysu.am</a:t>
            </a:r>
            <a:endParaRPr lang="en-US" b="1" dirty="0">
              <a:solidFill>
                <a:schemeClr val="tx1"/>
              </a:solidFill>
            </a:endParaRPr>
          </a:p>
          <a:p>
            <a:pPr marL="0" indent="0">
              <a:buNone/>
            </a:pPr>
            <a:r>
              <a:rPr lang="en-US" b="1" dirty="0" smtClean="0">
                <a:solidFill>
                  <a:schemeClr val="tx1"/>
                </a:solidFill>
                <a:hlinkClick r:id="rId3"/>
              </a:rPr>
              <a:t>http</a:t>
            </a:r>
            <a:r>
              <a:rPr lang="en-US" b="1" dirty="0">
                <a:solidFill>
                  <a:schemeClr val="tx1"/>
                </a:solidFill>
                <a:hlinkClick r:id="rId3"/>
              </a:rPr>
              <a:t>://www.ces.am</a:t>
            </a:r>
            <a:endParaRPr lang="en-US" b="1" dirty="0">
              <a:solidFill>
                <a:schemeClr val="tx1"/>
              </a:solidFill>
            </a:endParaRPr>
          </a:p>
          <a:p>
            <a:pPr marL="0" indent="0">
              <a:buNone/>
            </a:pPr>
            <a:r>
              <a:rPr lang="en-US" b="1" dirty="0">
                <a:solidFill>
                  <a:schemeClr val="tx1"/>
                </a:solidFill>
                <a:hlinkClick r:id="rId4"/>
              </a:rPr>
              <a:t>http://www.regionalmaster.net</a:t>
            </a:r>
            <a:r>
              <a:rPr lang="en-US" b="1" dirty="0">
                <a:solidFill>
                  <a:schemeClr val="tx1"/>
                </a:solidFill>
              </a:rPr>
              <a:t> </a:t>
            </a:r>
          </a:p>
          <a:p>
            <a:pPr marL="0" indent="0">
              <a:buNone/>
            </a:pPr>
            <a:endParaRPr lang="en-US" b="1" dirty="0">
              <a:solidFill>
                <a:schemeClr val="tx1"/>
              </a:solidFill>
            </a:endParaRPr>
          </a:p>
        </p:txBody>
      </p:sp>
      <p:pic>
        <p:nvPicPr>
          <p:cNvPr id="4" name="Picture 3" descr="CES logo.jpg"/>
          <p:cNvPicPr/>
          <p:nvPr/>
        </p:nvPicPr>
        <p:blipFill>
          <a:blip r:embed="rId5"/>
          <a:srcRect/>
          <a:stretch>
            <a:fillRect/>
          </a:stretch>
        </p:blipFill>
        <p:spPr bwMode="auto">
          <a:xfrm>
            <a:off x="6477000" y="5862636"/>
            <a:ext cx="2667000" cy="981075"/>
          </a:xfrm>
          <a:prstGeom prst="rect">
            <a:avLst/>
          </a:prstGeom>
          <a:noFill/>
          <a:ln w="9525">
            <a:noFill/>
            <a:miter lim="800000"/>
            <a:headEnd/>
            <a:tailEnd/>
          </a:ln>
        </p:spPr>
      </p:pic>
      <p:pic>
        <p:nvPicPr>
          <p:cNvPr id="5" name="Picture 4" descr="http://www.regionalmaster.net/images/stories/RMP_logotype.png"/>
          <p:cNvPicPr>
            <a:picLocks noChangeAspect="1" noChangeArrowheads="1"/>
          </p:cNvPicPr>
          <p:nvPr/>
        </p:nvPicPr>
        <p:blipFill>
          <a:blip r:embed="rId6">
            <a:duotone>
              <a:schemeClr val="accent1">
                <a:shade val="45000"/>
                <a:satMod val="135000"/>
              </a:schemeClr>
              <a:prstClr val="white"/>
            </a:duotone>
            <a:extLst>
              <a:ext uri="{BEBA8EAE-BF5A-486C-A8C5-ECC9F3942E4B}">
                <a14:imgProps xmlns:a14="http://schemas.microsoft.com/office/drawing/2010/main">
                  <a14:imgLayer r:embed="rId7">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152400" y="5862636"/>
            <a:ext cx="3048000" cy="952500"/>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58129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795</TotalTime>
  <Words>2745</Words>
  <Application>Microsoft Office PowerPoint</Application>
  <PresentationFormat>On-screen Show (4:3)</PresentationFormat>
  <Paragraphs>478</Paragraphs>
  <Slides>51</Slides>
  <Notes>4</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Executive</vt:lpstr>
      <vt:lpstr>                                                                                     The key role of the  Center for European Studies in the educational system of Yerevan State University  </vt:lpstr>
      <vt:lpstr>PowerPoint Presentation</vt:lpstr>
      <vt:lpstr>CES is an independent educational and research institution </vt:lpstr>
      <vt:lpstr>CES VISION </vt:lpstr>
      <vt:lpstr>CES Staff </vt:lpstr>
      <vt:lpstr>Area of scientific principles and the analysis of European studies</vt:lpstr>
      <vt:lpstr>Partners of the Center</vt:lpstr>
      <vt:lpstr>International Cooperation</vt:lpstr>
      <vt:lpstr>European Studies KU Leuven</vt:lpstr>
      <vt:lpstr> . </vt:lpstr>
      <vt:lpstr>  JEAN MONNET CENTRE OF EXCELLENCE Master of European Studies: Transnational and Global Perspectives (MAES) (60 ECTS) http://ghum.kuleuven.be/ces/ </vt:lpstr>
      <vt:lpstr>European Studies KU Leuven</vt:lpstr>
      <vt:lpstr>PowerPoint Presentation</vt:lpstr>
      <vt:lpstr>MA Programmes</vt:lpstr>
      <vt:lpstr>MA European Studies</vt:lpstr>
      <vt:lpstr>GRADUATION REQUIREMENTS</vt:lpstr>
      <vt:lpstr>MA CURRICULA AND COURSES</vt:lpstr>
      <vt:lpstr>The MA main courses are as follows:</vt:lpstr>
      <vt:lpstr>PowerPoint Presentation</vt:lpstr>
      <vt:lpstr>Regional Interdisciplinary MA in Human Rights and Democratization</vt:lpstr>
      <vt:lpstr>Regional Interdisciplinary MA in Human Rights and Democratization</vt:lpstr>
      <vt:lpstr>MA in Human Rights and Democratization aims to:</vt:lpstr>
      <vt:lpstr>Description</vt:lpstr>
      <vt:lpstr>Qualifications</vt:lpstr>
      <vt:lpstr>Programme Structure</vt:lpstr>
      <vt:lpstr>                                                                                                           MA in Human Rights and Democratization    Curriculum for Interdisciplinary MA in Human Rights and Democratization  2011 – 2013</vt:lpstr>
      <vt:lpstr>LIST OF COURSES 2011-2013</vt:lpstr>
      <vt:lpstr>LIST OF COURSES 2011-2013</vt:lpstr>
      <vt:lpstr>LIST OF COURSES 2011-2013</vt:lpstr>
      <vt:lpstr>LIST OF COURSES 2011-2013</vt:lpstr>
      <vt:lpstr>LIST OF COURSES 2011-2013</vt:lpstr>
      <vt:lpstr>                                                            MA in Human Rights and Democratization</vt:lpstr>
      <vt:lpstr>LIST OF COURSES 2012-2014</vt:lpstr>
      <vt:lpstr>LIST OF COURSES 2012-2014</vt:lpstr>
      <vt:lpstr>LIST OF COURSES 2012-2014</vt:lpstr>
      <vt:lpstr>LIST OF COURSES 2012-2014</vt:lpstr>
      <vt:lpstr>CES main activities </vt:lpstr>
      <vt:lpstr>CES and YSU: "Armenia in Europe" International Conference</vt:lpstr>
      <vt:lpstr>PowerPoint Presentation</vt:lpstr>
      <vt:lpstr>CES and YSU: "Armenia in Europe" International Conference</vt:lpstr>
      <vt:lpstr>PowerPoint Presentation</vt:lpstr>
      <vt:lpstr>CES and YSU: President of the German Bundestag Norbert Lammert Gave a Lecture</vt:lpstr>
      <vt:lpstr>CES and YSU</vt:lpstr>
      <vt:lpstr>CES and YSU:       Meeting with the Armenian National Platform of EaP Civil Society Forum</vt:lpstr>
      <vt:lpstr>CES and YSU</vt:lpstr>
      <vt:lpstr>PowerPoint Presentation</vt:lpstr>
      <vt:lpstr>PowerPoint Presentation</vt:lpstr>
      <vt:lpstr>                     CES Students</vt:lpstr>
      <vt:lpstr>CES publications</vt:lpstr>
      <vt:lpstr>CES publications</vt:lpstr>
      <vt:lpstr>Thanks!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Center for European Studies</dc:title>
  <dc:creator>Ashot Alexanyan</dc:creator>
  <cp:lastModifiedBy>Ashot Alexanyan</cp:lastModifiedBy>
  <cp:revision>89</cp:revision>
  <dcterms:created xsi:type="dcterms:W3CDTF">2013-04-15T11:46:42Z</dcterms:created>
  <dcterms:modified xsi:type="dcterms:W3CDTF">2013-04-27T07:14:21Z</dcterms:modified>
</cp:coreProperties>
</file>